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</p:sldIdLst>
  <p:notesMasterIdLst>
    <p:notesMasterId r:id="rId3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Infographic" id="{16e567d5-1949-94fa-1388-233424fe04a5}">
          <p14:sldIdLst>
            <p14:sldId id="256"/>
          </p14:sldIdLst>
        </p14:section>
      </p14:sectionLst>
    </p:ex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notesMaster" Target="notesMasters/notesMaster1.xml"/><Relationship Id="rId4" Type="http://schemas.openxmlformats.org/officeDocument/2006/relationships/presProps" Target="presProps.xml"/><Relationship Id="rId5" Type="http://schemas.openxmlformats.org/officeDocument/2006/relationships/viewProps" Target="viewProps.xml"/><Relationship Id="rId6" Type="http://schemas.openxmlformats.org/officeDocument/2006/relationships/theme" Target="theme/theme1.xml"/><Relationship Id="rId7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Of all the water on Earth, 97.5% is salt water. Only 2.5% is fresh, and about two thirds of that is locked in glaciers and ice caps, roughly 30% is underground, and only about 1% is in lakes, rivers and other surface sources. At the same time, agriculture takes about 70% of the freshwater we withdraw, and 2.1 billion people, one in four, still lacked safely managed drinking water in 2024.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INFOGRAPHIC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idx="100" type="title" hasCustomPrompt="1"/>
          </p:nvPr>
        </p:nvSpPr>
        <p:spPr>
          <a:xfrm>
            <a:off x="457200" y="274320"/>
            <a:ext cx="8229600" cy="548640"/>
          </a:xfrm>
          <a:prstGeom prst="rect">
            <a:avLst/>
          </a:prstGeom>
          <a:noFill/>
          <a:ln/>
        </p:spPr>
        <p:txBody>
          <a:bodyPr wrap="square" rtlCol="0"/>
          <a:lstStyle>
            <a:lvl1pPr algn="l" indent="0" marL="0">
              <a:buNone/>
              <a:defRPr lang="en-US" sz="2800" b="1" dirty="0">
                <a:solidFill>
                  <a:schemeClr val="tx2"/>
                </a:solidFill>
              </a:defRPr>
            </a:lvl1pPr>
          </a:lstStyle>
          <a:p>
            <a:pPr algn="l" indent="0" marL="0">
              <a:buNone/>
            </a:pPr>
            <a:endParaRPr lang="en-US" sz="2800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g"/><Relationship Id="rId2" Type="http://schemas.openxmlformats.org/officeDocument/2006/relationships/image" Target="../media/image-1-2.png"/><Relationship Id="rId3" Type="http://schemas.openxmlformats.org/officeDocument/2006/relationships/image" Target="../media/image-1-3.png"/><Relationship Id="rId4" Type="http://schemas.openxmlformats.org/officeDocument/2006/relationships/slideLayout" Target="../slideLayouts/slideLayout2.xml"/><Relationship Id="rId5" Type="http://schemas.openxmlformats.org/officeDocument/2006/relationships/notesSlide" Target="../notesSlides/notesSlide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bg-ice" descr="/home/claude/info/ice.jp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bg-wash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rgbClr val="FFFFFF">
              <a:alpha val="84000"/>
            </a:srgbClr>
          </a:solidFill>
          <a:ln/>
        </p:spPr>
      </p:sp>
      <p:sp>
        <p:nvSpPr>
          <p:cNvPr id="4" name="Text 0"/>
          <p:cNvSpPr/>
          <p:nvPr>
            <p:ph idx="100" type="title" hasCustomPrompt="1"/>
          </p:nvPr>
        </p:nvSpPr>
        <p:spPr>
          <a:xfrm>
            <a:off x="457200" y="274320"/>
            <a:ext cx="82296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2800" b="1" dirty="0">
                <a:solidFill>
                  <a:schemeClr val="tx2"/>
                </a:solidFill>
              </a:rPr>
              <a:t>Water on Earth: Abundant, Yet Scarce</a:t>
            </a:r>
            <a:endParaRPr lang="en-US" sz="2800" dirty="0"/>
          </a:p>
        </p:txBody>
      </p:sp>
      <p:sp>
        <p:nvSpPr>
          <p:cNvPr id="5" name="a01f-sub"/>
          <p:cNvSpPr txBox="1"/>
          <p:nvPr/>
        </p:nvSpPr>
        <p:spPr>
          <a:xfrm>
            <a:off x="457200" y="822960"/>
            <a:ext cx="822960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dirty="0">
                <a:solidFill>
                  <a:schemeClr val="accent6"/>
                </a:solidFill>
              </a:rPr>
              <a:t>Almost all of the planet's water is salty, and most of the rest is frozen.</a:t>
            </a:r>
            <a:endParaRPr lang="en-US" sz="1500" dirty="0"/>
          </a:p>
        </p:txBody>
      </p:sp>
      <p:sp>
        <p:nvSpPr>
          <p:cNvPr id="6" name="a02w-salt"/>
          <p:cNvSpPr/>
          <p:nvPr/>
        </p:nvSpPr>
        <p:spPr>
          <a:xfrm>
            <a:off x="685800" y="1545336"/>
            <a:ext cx="914400" cy="2752344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7" name="a02w-saltlbl"/>
          <p:cNvSpPr txBox="1"/>
          <p:nvPr/>
        </p:nvSpPr>
        <p:spPr>
          <a:xfrm>
            <a:off x="685800" y="2468880"/>
            <a:ext cx="91440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000" b="1" dirty="0">
                <a:solidFill>
                  <a:schemeClr val="bg1"/>
                </a:solidFill>
              </a:rPr>
              <a:t>97.5%</a:t>
            </a:r>
            <a:endParaRPr lang="en-US" sz="2000" dirty="0"/>
          </a:p>
          <a:p>
            <a:pPr algn="ctr" indent="0" marL="0">
              <a:buNone/>
            </a:pPr>
            <a:r>
              <a:rPr lang="en-US" sz="1200" dirty="0">
                <a:solidFill>
                  <a:schemeClr val="bg1"/>
                </a:solidFill>
              </a:rPr>
              <a:t>saltwater</a:t>
            </a:r>
            <a:endParaRPr lang="en-US" sz="2000" dirty="0"/>
          </a:p>
        </p:txBody>
      </p:sp>
      <p:sp>
        <p:nvSpPr>
          <p:cNvPr id="8" name="a02w-acap"/>
          <p:cNvSpPr txBox="1"/>
          <p:nvPr/>
        </p:nvSpPr>
        <p:spPr>
          <a:xfrm>
            <a:off x="457200" y="4370832"/>
            <a:ext cx="137160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00" b="1" dirty="0">
                <a:solidFill>
                  <a:schemeClr val="tx2"/>
                </a:solidFill>
              </a:rPr>
              <a:t>All water on Earth</a:t>
            </a:r>
            <a:endParaRPr lang="en-US" sz="1200" dirty="0"/>
          </a:p>
        </p:txBody>
      </p:sp>
      <p:sp>
        <p:nvSpPr>
          <p:cNvPr id="9" name="a03f-fresh"/>
          <p:cNvSpPr/>
          <p:nvPr/>
        </p:nvSpPr>
        <p:spPr>
          <a:xfrm>
            <a:off x="685800" y="1463040"/>
            <a:ext cx="914400" cy="82296"/>
          </a:xfrm>
          <a:prstGeom prst="rect">
            <a:avLst/>
          </a:prstGeom>
          <a:solidFill>
            <a:schemeClr val="accent2"/>
          </a:solidFill>
          <a:ln/>
        </p:spPr>
      </p:sp>
      <p:sp>
        <p:nvSpPr>
          <p:cNvPr id="10" name="a04r-f1"/>
          <p:cNvSpPr/>
          <p:nvPr/>
        </p:nvSpPr>
        <p:spPr>
          <a:xfrm>
            <a:off x="1600200" y="1463040"/>
            <a:ext cx="914400" cy="0"/>
          </a:xfrm>
          <a:prstGeom prst="line">
            <a:avLst/>
          </a:prstGeom>
          <a:noFill/>
          <a:ln w="15875">
            <a:solidFill>
              <a:schemeClr val="accent2"/>
            </a:solidFill>
            <a:prstDash val="dash"/>
          </a:ln>
        </p:spPr>
      </p:sp>
      <p:sp>
        <p:nvSpPr>
          <p:cNvPr id="11" name="a04r-f2"/>
          <p:cNvSpPr/>
          <p:nvPr/>
        </p:nvSpPr>
        <p:spPr>
          <a:xfrm>
            <a:off x="1600200" y="1545336"/>
            <a:ext cx="914400" cy="2752344"/>
          </a:xfrm>
          <a:prstGeom prst="line">
            <a:avLst/>
          </a:prstGeom>
          <a:noFill/>
          <a:ln w="15875">
            <a:solidFill>
              <a:schemeClr val="accent2"/>
            </a:solidFill>
            <a:prstDash val="dash"/>
          </a:ln>
        </p:spPr>
      </p:sp>
      <p:sp>
        <p:nvSpPr>
          <p:cNvPr id="12" name="a03f-freshlbl"/>
          <p:cNvSpPr txBox="1"/>
          <p:nvPr/>
        </p:nvSpPr>
        <p:spPr>
          <a:xfrm>
            <a:off x="1709928" y="1170432"/>
            <a:ext cx="137160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chemeClr val="accent2"/>
                </a:solidFill>
              </a:rPr>
              <a:t>2.5% freshwater</a:t>
            </a:r>
            <a:endParaRPr lang="en-US" sz="1200" dirty="0"/>
          </a:p>
        </p:txBody>
      </p:sp>
      <p:sp>
        <p:nvSpPr>
          <p:cNvPr id="13" name="a05w-seg0"/>
          <p:cNvSpPr/>
          <p:nvPr/>
        </p:nvSpPr>
        <p:spPr>
          <a:xfrm>
            <a:off x="2514600" y="3444453"/>
            <a:ext cx="914400" cy="853227"/>
          </a:xfrm>
          <a:prstGeom prst="rect">
            <a:avLst/>
          </a:prstGeom>
          <a:solidFill>
            <a:schemeClr val="accent4"/>
          </a:solidFill>
          <a:ln w="9525">
            <a:solidFill>
              <a:schemeClr val="bg1"/>
            </a:solidFill>
            <a:prstDash val="solid"/>
          </a:ln>
        </p:spPr>
      </p:sp>
      <p:sp>
        <p:nvSpPr>
          <p:cNvPr id="14" name="a05w-tick0"/>
          <p:cNvSpPr/>
          <p:nvPr/>
        </p:nvSpPr>
        <p:spPr>
          <a:xfrm>
            <a:off x="3474720" y="3871067"/>
            <a:ext cx="164592" cy="0"/>
          </a:xfrm>
          <a:prstGeom prst="line">
            <a:avLst/>
          </a:prstGeom>
          <a:noFill/>
          <a:ln w="19050">
            <a:solidFill>
              <a:schemeClr val="accent4"/>
            </a:solidFill>
            <a:prstDash val="solid"/>
          </a:ln>
        </p:spPr>
      </p:sp>
      <p:sp>
        <p:nvSpPr>
          <p:cNvPr id="15" name="a05w-lbl0"/>
          <p:cNvSpPr txBox="1"/>
          <p:nvPr/>
        </p:nvSpPr>
        <p:spPr>
          <a:xfrm>
            <a:off x="3703320" y="3642467"/>
            <a:ext cx="1600200" cy="4754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tx2"/>
                </a:solidFill>
              </a:rPr>
              <a:t>30.1%</a:t>
            </a:r>
            <a:endParaRPr lang="en-US" sz="1800" dirty="0"/>
          </a:p>
          <a:p>
            <a:pPr indent="0" marL="0">
              <a:buNone/>
            </a:pPr>
            <a:r>
              <a:rPr lang="en-US" sz="1200" dirty="0">
                <a:solidFill>
                  <a:schemeClr val="tx1"/>
                </a:solidFill>
              </a:rPr>
              <a:t>Groundwater</a:t>
            </a:r>
            <a:endParaRPr lang="en-US" sz="1800" dirty="0"/>
          </a:p>
        </p:txBody>
      </p:sp>
      <p:sp>
        <p:nvSpPr>
          <p:cNvPr id="16" name="a06w-seg1"/>
          <p:cNvSpPr/>
          <p:nvPr/>
        </p:nvSpPr>
        <p:spPr>
          <a:xfrm>
            <a:off x="2514600" y="1497056"/>
            <a:ext cx="914400" cy="1947398"/>
          </a:xfrm>
          <a:prstGeom prst="rect">
            <a:avLst/>
          </a:prstGeom>
          <a:solidFill>
            <a:schemeClr val="accent3"/>
          </a:solidFill>
          <a:ln w="9525">
            <a:solidFill>
              <a:schemeClr val="bg1"/>
            </a:solidFill>
            <a:prstDash val="solid"/>
          </a:ln>
        </p:spPr>
      </p:sp>
      <p:sp>
        <p:nvSpPr>
          <p:cNvPr id="17" name="a06w-tick1"/>
          <p:cNvSpPr/>
          <p:nvPr/>
        </p:nvSpPr>
        <p:spPr>
          <a:xfrm>
            <a:off x="3474720" y="2470755"/>
            <a:ext cx="164592" cy="0"/>
          </a:xfrm>
          <a:prstGeom prst="line">
            <a:avLst/>
          </a:prstGeom>
          <a:noFill/>
          <a:ln w="19050">
            <a:solidFill>
              <a:schemeClr val="accent3"/>
            </a:solidFill>
            <a:prstDash val="solid"/>
          </a:ln>
        </p:spPr>
      </p:sp>
      <p:sp>
        <p:nvSpPr>
          <p:cNvPr id="18" name="a06w-lbl1"/>
          <p:cNvSpPr txBox="1"/>
          <p:nvPr/>
        </p:nvSpPr>
        <p:spPr>
          <a:xfrm>
            <a:off x="3703320" y="2242155"/>
            <a:ext cx="1600200" cy="4754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tx2"/>
                </a:solidFill>
              </a:rPr>
              <a:t>68.7%</a:t>
            </a:r>
            <a:endParaRPr lang="en-US" sz="1800" dirty="0"/>
          </a:p>
          <a:p>
            <a:pPr indent="0" marL="0">
              <a:buNone/>
            </a:pPr>
            <a:r>
              <a:rPr lang="en-US" sz="1200" dirty="0">
                <a:solidFill>
                  <a:schemeClr val="tx1"/>
                </a:solidFill>
              </a:rPr>
              <a:t>Glaciers &amp; ice caps</a:t>
            </a:r>
            <a:endParaRPr lang="en-US" sz="1800" dirty="0"/>
          </a:p>
        </p:txBody>
      </p:sp>
      <p:sp>
        <p:nvSpPr>
          <p:cNvPr id="19" name="a07w-seg2"/>
          <p:cNvSpPr/>
          <p:nvPr/>
        </p:nvSpPr>
        <p:spPr>
          <a:xfrm>
            <a:off x="2514600" y="1442192"/>
            <a:ext cx="914400" cy="54864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bg1"/>
            </a:solidFill>
            <a:prstDash val="solid"/>
          </a:ln>
        </p:spPr>
      </p:sp>
      <p:sp>
        <p:nvSpPr>
          <p:cNvPr id="20" name="a07w-tick2"/>
          <p:cNvSpPr/>
          <p:nvPr/>
        </p:nvSpPr>
        <p:spPr>
          <a:xfrm>
            <a:off x="3474720" y="1561064"/>
            <a:ext cx="164592" cy="0"/>
          </a:xfrm>
          <a:prstGeom prst="line">
            <a:avLst/>
          </a:prstGeom>
          <a:noFill/>
          <a:ln w="19050">
            <a:solidFill>
              <a:schemeClr val="accent2"/>
            </a:solidFill>
            <a:prstDash val="solid"/>
          </a:ln>
        </p:spPr>
      </p:sp>
      <p:sp>
        <p:nvSpPr>
          <p:cNvPr id="21" name="a07w-lbl2"/>
          <p:cNvSpPr txBox="1"/>
          <p:nvPr/>
        </p:nvSpPr>
        <p:spPr>
          <a:xfrm>
            <a:off x="3703320" y="1332464"/>
            <a:ext cx="1600200" cy="4754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tx2"/>
                </a:solidFill>
              </a:rPr>
              <a:t>1.2%</a:t>
            </a:r>
            <a:endParaRPr lang="en-US" sz="1800" dirty="0"/>
          </a:p>
          <a:p>
            <a:pPr indent="0" marL="0">
              <a:buNone/>
            </a:pPr>
            <a:r>
              <a:rPr lang="en-US" sz="1200" dirty="0">
                <a:solidFill>
                  <a:schemeClr val="tx1"/>
                </a:solidFill>
              </a:rPr>
              <a:t>Surface &amp; other water</a:t>
            </a:r>
            <a:endParaRPr lang="en-US" sz="1800" dirty="0"/>
          </a:p>
        </p:txBody>
      </p:sp>
      <p:sp>
        <p:nvSpPr>
          <p:cNvPr id="22" name="a05w-bcap"/>
          <p:cNvSpPr txBox="1"/>
          <p:nvPr/>
        </p:nvSpPr>
        <p:spPr>
          <a:xfrm>
            <a:off x="2286000" y="4370832"/>
            <a:ext cx="137160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00" b="1" dirty="0">
                <a:solidFill>
                  <a:schemeClr val="tx2"/>
                </a:solidFill>
              </a:rPr>
              <a:t>Freshwater (2.5%)</a:t>
            </a:r>
            <a:endParaRPr lang="en-US" sz="1200" dirty="0"/>
          </a:p>
        </p:txBody>
      </p:sp>
      <p:sp>
        <p:nvSpPr>
          <p:cNvPr id="23" name="a08u-card"/>
          <p:cNvSpPr/>
          <p:nvPr/>
        </p:nvSpPr>
        <p:spPr>
          <a:xfrm>
            <a:off x="5532120" y="1463040"/>
            <a:ext cx="3154680" cy="1371600"/>
          </a:xfrm>
          <a:prstGeom prst="roundRect">
            <a:avLst>
              <a:gd name="adj" fmla="val 6667"/>
            </a:avLst>
          </a:prstGeom>
          <a:solidFill>
            <a:schemeClr val="bg1"/>
          </a:solidFill>
          <a:ln w="9525">
            <a:solidFill>
              <a:schemeClr val="accent3"/>
            </a:solidFill>
            <a:prstDash val="solid"/>
          </a:ln>
          <a:effectLst>
            <a:outerShdw sx="100000" sy="100000" kx="0" ky="0" algn="bl" rotWithShape="0" blurRad="101600" dist="25400" dir="5400000">
              <a:srgbClr val="0B3C5D">
                <a:alpha val="12000"/>
              </a:srgbClr>
            </a:outerShdw>
          </a:effectLst>
        </p:spPr>
      </p:sp>
      <p:sp>
        <p:nvSpPr>
          <p:cNvPr id="24" name="a08u-ic"/>
          <p:cNvSpPr/>
          <p:nvPr/>
        </p:nvSpPr>
        <p:spPr>
          <a:xfrm>
            <a:off x="5715000" y="1691640"/>
            <a:ext cx="640080" cy="640080"/>
          </a:xfrm>
          <a:prstGeom prst="ellipse">
            <a:avLst/>
          </a:prstGeom>
          <a:solidFill>
            <a:schemeClr val="accent1"/>
          </a:solidFill>
          <a:ln/>
        </p:spPr>
      </p:sp>
      <p:pic>
        <p:nvPicPr>
          <p:cNvPr id="25" name="a08u-icimg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870448" y="1847088"/>
            <a:ext cx="329184" cy="329184"/>
          </a:xfrm>
          <a:prstGeom prst="rect">
            <a:avLst/>
          </a:prstGeom>
        </p:spPr>
      </p:pic>
      <p:sp>
        <p:nvSpPr>
          <p:cNvPr id="26" name="a08u-num"/>
          <p:cNvSpPr txBox="1"/>
          <p:nvPr/>
        </p:nvSpPr>
        <p:spPr>
          <a:xfrm>
            <a:off x="6510528" y="1609344"/>
            <a:ext cx="20574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200" b="1" dirty="0">
                <a:solidFill>
                  <a:schemeClr val="accent1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~70%</a:t>
            </a:r>
            <a:endParaRPr lang="en-US" sz="3200" dirty="0"/>
          </a:p>
        </p:txBody>
      </p:sp>
      <p:sp>
        <p:nvSpPr>
          <p:cNvPr id="27" name="a08u-txt"/>
          <p:cNvSpPr txBox="1"/>
          <p:nvPr/>
        </p:nvSpPr>
        <p:spPr>
          <a:xfrm>
            <a:off x="6510528" y="2157984"/>
            <a:ext cx="20574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00" dirty="0">
                <a:solidFill>
                  <a:schemeClr val="tx1"/>
                </a:solidFill>
              </a:rPr>
              <a:t>of global freshwater withdrawals go to agriculture</a:t>
            </a:r>
            <a:endParaRPr lang="en-US" sz="1200" dirty="0"/>
          </a:p>
        </p:txBody>
      </p:sp>
      <p:sp>
        <p:nvSpPr>
          <p:cNvPr id="28" name="a09u-card"/>
          <p:cNvSpPr/>
          <p:nvPr/>
        </p:nvSpPr>
        <p:spPr>
          <a:xfrm>
            <a:off x="5532120" y="3017520"/>
            <a:ext cx="3154680" cy="1371600"/>
          </a:xfrm>
          <a:prstGeom prst="roundRect">
            <a:avLst>
              <a:gd name="adj" fmla="val 6667"/>
            </a:avLst>
          </a:prstGeom>
          <a:solidFill>
            <a:schemeClr val="bg1"/>
          </a:solidFill>
          <a:ln w="9525">
            <a:solidFill>
              <a:schemeClr val="accent3"/>
            </a:solidFill>
            <a:prstDash val="solid"/>
          </a:ln>
          <a:effectLst>
            <a:outerShdw sx="100000" sy="100000" kx="0" ky="0" algn="bl" rotWithShape="0" blurRad="101600" dist="25400" dir="5400000">
              <a:srgbClr val="0B3C5D">
                <a:alpha val="12000"/>
              </a:srgbClr>
            </a:outerShdw>
          </a:effectLst>
        </p:spPr>
      </p:sp>
      <p:sp>
        <p:nvSpPr>
          <p:cNvPr id="29" name="a09u-ic"/>
          <p:cNvSpPr/>
          <p:nvPr/>
        </p:nvSpPr>
        <p:spPr>
          <a:xfrm>
            <a:off x="5715000" y="3246120"/>
            <a:ext cx="640080" cy="640080"/>
          </a:xfrm>
          <a:prstGeom prst="ellipse">
            <a:avLst/>
          </a:prstGeom>
          <a:solidFill>
            <a:schemeClr val="accent5"/>
          </a:solidFill>
          <a:ln/>
        </p:spPr>
      </p:sp>
      <p:pic>
        <p:nvPicPr>
          <p:cNvPr id="30" name="a09u-icimg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870448" y="3401568"/>
            <a:ext cx="329184" cy="329184"/>
          </a:xfrm>
          <a:prstGeom prst="rect">
            <a:avLst/>
          </a:prstGeom>
        </p:spPr>
      </p:pic>
      <p:sp>
        <p:nvSpPr>
          <p:cNvPr id="31" name="a09u-num"/>
          <p:cNvSpPr txBox="1"/>
          <p:nvPr/>
        </p:nvSpPr>
        <p:spPr>
          <a:xfrm>
            <a:off x="6510528" y="3163824"/>
            <a:ext cx="20574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200" b="1" dirty="0">
                <a:solidFill>
                  <a:schemeClr val="accent5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2.1 billion</a:t>
            </a:r>
            <a:endParaRPr lang="en-US" sz="3200" dirty="0"/>
          </a:p>
        </p:txBody>
      </p:sp>
      <p:sp>
        <p:nvSpPr>
          <p:cNvPr id="32" name="a09u-txt"/>
          <p:cNvSpPr txBox="1"/>
          <p:nvPr/>
        </p:nvSpPr>
        <p:spPr>
          <a:xfrm>
            <a:off x="6510528" y="3712464"/>
            <a:ext cx="20574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00" dirty="0">
                <a:solidFill>
                  <a:schemeClr val="tx1"/>
                </a:solidFill>
              </a:rPr>
              <a:t>people (1 in 4) still lacked safely managed drinking water in 2024</a:t>
            </a:r>
            <a:endParaRPr lang="en-US" sz="1200" dirty="0"/>
          </a:p>
        </p:txBody>
      </p:sp>
      <p:sp>
        <p:nvSpPr>
          <p:cNvPr id="33" name="a10f-src"/>
          <p:cNvSpPr txBox="1"/>
          <p:nvPr/>
        </p:nvSpPr>
        <p:spPr>
          <a:xfrm>
            <a:off x="457200" y="4800600"/>
            <a:ext cx="82296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dirty="0">
                <a:solidFill>
                  <a:schemeClr val="accent6"/>
                </a:solidFill>
              </a:rPr>
              <a:t>Sources: USGS (distribution of Earth's water); FAO AQUASTAT (withdrawals); WHO/UNICEF JMP, 2025 (drinking water).  Freshwater bar enlarged for visibility.</a:t>
            </a:r>
            <a:endParaRPr lang="en-US" sz="900" dirty="0"/>
          </a:p>
        </p:txBody>
      </p:sp>
    </p:spTree>
  </p:cSld>
  <p:clrMapOvr>
    <a:masterClrMapping/>
  </p:clrMapOvr>
  <p:transition spd="med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7" fill="hold">
                            <p:stCondLst>
                              <p:cond delay="0"/>
                            </p:stCondLst>
                            <p:childTnLst>
                              <p:par>
                                <p:cTn id="6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300"/>
                            </p:stCondLst>
                            <p:childTnLst>
                              <p:par>
                                <p:cTn id="10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600"/>
                            </p:stCondLst>
                            <p:childTnLst>
                              <p:par>
                                <p:cTn id="14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3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6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9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1020"/>
                            </p:stCondLst>
                            <p:childTnLst>
                              <p:par>
                                <p:cTn id="24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1320"/>
                            </p:stCondLst>
                            <p:childTnLst>
                              <p:par>
                                <p:cTn id="31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0" dur="12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3" dur="12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>
                            <p:stCondLst>
                              <p:cond delay="2420"/>
                            </p:stCondLst>
                            <p:childTnLst>
                              <p:par>
                                <p:cTn id="38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0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3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7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6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8" fill="hold">
                            <p:stCondLst>
                              <p:cond delay="2840"/>
                            </p:stCondLst>
                            <p:childTnLst>
                              <p:par>
                                <p:cTn id="51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0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4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3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7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6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8" fill="hold">
                            <p:stCondLst>
                              <p:cond delay="3260"/>
                            </p:stCondLst>
                            <p:childTnLst>
                              <p:par>
                                <p:cTn id="61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0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4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3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7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6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4" fill="hold">
                            <p:stCondLst>
                              <p:cond delay="3680"/>
                            </p:stCondLst>
                            <p:childTnLst>
                              <p:par>
                                <p:cTn id="73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0" dur="6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1" dur="6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2" dur="6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06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8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5" dur="6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6" dur="6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7" dur="6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06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3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0" dur="6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1" dur="6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2" dur="6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06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8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5" dur="6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6" dur="6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7" dur="6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06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3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0" dur="6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1" dur="6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2" dur="6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06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0" fill="hold">
                            <p:stCondLst>
                              <p:cond delay="4030"/>
                            </p:stCondLst>
                            <p:childTnLst>
                              <p:par>
                                <p:cTn id="99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6" dur="6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7" dur="6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8" dur="6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06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4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1" dur="6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02" dur="6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3" dur="6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06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9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6" dur="6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07" dur="6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8" dur="6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06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14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1" dur="6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12" dur="6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3" dur="6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06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19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6" dur="6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17" dur="6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8" dur="6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06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4" fill="hold">
                            <p:stCondLst>
                              <p:cond delay="4380"/>
                            </p:stCondLst>
                            <p:childTnLst>
                              <p:par>
                                <p:cTn id="12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2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 animBg="1"/>
      <p:bldP spid="6" grpId="0" animBg="1"/>
      <p:bldP spid="7" grpId="0" animBg="1"/>
      <p:bldP spid="8" grpId="0" animBg="1"/>
      <p:bldP spid="9" grpId="0" animBg="1"/>
      <p:bldP spid="12" grpId="0" animBg="1"/>
      <p:bldP spid="10" grpId="0" animBg="1"/>
      <p:bldP spid="11" grpId="0" animBg="1"/>
      <p:bldP spid="13" grpId="0" animBg="1"/>
      <p:bldP spid="14" grpId="0" animBg="1"/>
      <p:bldP spid="15" grpId="0" animBg="1"/>
      <p:bldP spid="22" grpId="0" animBg="1"/>
      <p:bldP spid="16" grpId="0" animBg="1"/>
      <p:bldP spid="17" grpId="0" animBg="1"/>
      <p:bldP spid="18" grpId="0" animBg="1"/>
      <p:bldP spid="19" grpId="0" animBg="1"/>
      <p:bldP spid="20" grpId="0" animBg="1"/>
      <p:bldP spid="21" grpId="0" animBg="1"/>
      <p:bldP spid="23" grpId="0" animBg="1"/>
      <p:bldP spid="24" grpId="0" animBg="1"/>
      <p:bldP spid="26" grpId="0" animBg="1"/>
      <p:bldP spid="27" grpId="0" animBg="1"/>
      <p:bldP spid="28" grpId="0" animBg="1"/>
      <p:bldP spid="29" grpId="0" animBg="1"/>
      <p:bldP spid="31" grpId="0" animBg="1"/>
      <p:bldP spid="32" grpId="0" animBg="1"/>
      <p:bldP spid="33" grpId="0" animBg="1"/>
    </p:bldLst>
  </p:timing>
</p:sld>
</file>

<file path=ppt/theme/theme1.xml><?xml version="1.0" encoding="utf-8"?>
<a:theme xmlns:a="http://schemas.openxmlformats.org/drawingml/2006/main" name="Deep Water">
  <a:themeElements>
    <a:clrScheme name="Deep Water">
      <a:dk1>
        <a:srgbClr val="14263A"/>
      </a:dk1>
      <a:lt1>
        <a:srgbClr val="FFFFFF"/>
      </a:lt1>
      <a:dk2>
        <a:srgbClr val="0B3C5D"/>
      </a:dk2>
      <a:lt2>
        <a:srgbClr val="F1F6F9"/>
      </a:lt2>
      <a:accent1>
        <a:srgbClr val="1F5F8B"/>
      </a:accent1>
      <a:accent2>
        <a:srgbClr val="2EC4B6"/>
      </a:accent2>
      <a:accent3>
        <a:srgbClr val="A9D6E5"/>
      </a:accent3>
      <a:accent4>
        <a:srgbClr val="3A86B4"/>
      </a:accent4>
      <a:accent5>
        <a:srgbClr val="E07A5F"/>
      </a:accent5>
      <a:accent6>
        <a:srgbClr val="6B7C8C"/>
      </a:accent6>
      <a:hlink>
        <a:srgbClr val="1F5F8B"/>
      </a:hlink>
      <a:folHlink>
        <a:srgbClr val="6B7C8C"/>
      </a:folHlink>
    </a:clrScheme>
    <a:fontScheme name="Deep Water">
      <a:majorFont>
        <a:latin typeface="Cambria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1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Arial</vt:lpstr>
      <vt:lpstr>Calibri</vt:lpstr>
      <vt:lpstr>Office Theme</vt:lpstr>
      <vt:lpstr>Slide 1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Water on Earth: Abundant, Yet Scarce</dc:title>
  <dc:subject>PptxGenJS Presentation</dc:subject>
  <dc:creator>PptxGenJS</dc:creator>
  <cp:lastModifiedBy>PptxGenJS</cp:lastModifiedBy>
  <cp:revision>1</cp:revision>
  <dcterms:created xsi:type="dcterms:W3CDTF">2026-10-10T13:49:27Z</dcterms:created>
  <dcterms:modified xsi:type="dcterms:W3CDTF">2026-10-10T13:49:27Z</dcterms:modified>
</cp:coreProperties>
</file>