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mographie" id="{22b29f7a-91b0-6b7c-36a6-6b2fa47294c1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population de l'Algérie est passée de 12 millions en 1966 à 46,7 millions en 2024, soit presque quatre fois plus. La croissance reste forte : plus de 12 millions d'habitants supplémentaires depuis le dernier recensement de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Une population presque quadruplée depuis 1966</a:t>
            </a:r>
            <a:endParaRPr lang="en-US" sz="2600" dirty="0"/>
          </a:p>
        </p:txBody>
      </p:sp>
      <p:sp>
        <p:nvSpPr>
          <p:cNvPr id="3" name="a01f-subtitle"/>
          <p:cNvSpPr txBox="1"/>
          <p:nvPr/>
        </p:nvSpPr>
        <p:spPr>
          <a:xfrm>
            <a:off x="457200" y="9601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Population résidente de l'Algérie, en millions d'habitants</a:t>
            </a:r>
            <a:endParaRPr lang="en-US" sz="1400" dirty="0"/>
          </a:p>
        </p:txBody>
      </p:sp>
      <p:sp>
        <p:nvSpPr>
          <p:cNvPr id="4" name="a01f-axis"/>
          <p:cNvSpPr/>
          <p:nvPr/>
        </p:nvSpPr>
        <p:spPr>
          <a:xfrm>
            <a:off x="457200" y="4434840"/>
            <a:ext cx="5212080" cy="0"/>
          </a:xfrm>
          <a:prstGeom prst="line">
            <a:avLst/>
          </a:prstGeom>
          <a:noFill/>
          <a:ln w="15875">
            <a:solidFill>
              <a:srgbClr val="A3B8AC"/>
            </a:solidFill>
            <a:prstDash val="solid"/>
          </a:ln>
        </p:spPr>
      </p:sp>
      <p:sp>
        <p:nvSpPr>
          <p:cNvPr id="5" name="a01f-year0"/>
          <p:cNvSpPr txBox="1"/>
          <p:nvPr/>
        </p:nvSpPr>
        <p:spPr>
          <a:xfrm>
            <a:off x="480060" y="44988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1966</a:t>
            </a:r>
            <a:endParaRPr lang="en-US" sz="1200" dirty="0"/>
          </a:p>
        </p:txBody>
      </p:sp>
      <p:sp>
        <p:nvSpPr>
          <p:cNvPr id="6" name="a01f-year1"/>
          <p:cNvSpPr txBox="1"/>
          <p:nvPr/>
        </p:nvSpPr>
        <p:spPr>
          <a:xfrm>
            <a:off x="1348740" y="44988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1977</a:t>
            </a:r>
            <a:endParaRPr lang="en-US" sz="1200" dirty="0"/>
          </a:p>
        </p:txBody>
      </p:sp>
      <p:sp>
        <p:nvSpPr>
          <p:cNvPr id="7" name="a01f-year2"/>
          <p:cNvSpPr txBox="1"/>
          <p:nvPr/>
        </p:nvSpPr>
        <p:spPr>
          <a:xfrm>
            <a:off x="2217420" y="44988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1987</a:t>
            </a:r>
            <a:endParaRPr lang="en-US" sz="1200" dirty="0"/>
          </a:p>
        </p:txBody>
      </p:sp>
      <p:sp>
        <p:nvSpPr>
          <p:cNvPr id="8" name="a01f-year3"/>
          <p:cNvSpPr txBox="1"/>
          <p:nvPr/>
        </p:nvSpPr>
        <p:spPr>
          <a:xfrm>
            <a:off x="3086100" y="44988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1998</a:t>
            </a:r>
            <a:endParaRPr lang="en-US" sz="1200" dirty="0"/>
          </a:p>
        </p:txBody>
      </p:sp>
      <p:sp>
        <p:nvSpPr>
          <p:cNvPr id="9" name="a01f-year4"/>
          <p:cNvSpPr txBox="1"/>
          <p:nvPr/>
        </p:nvSpPr>
        <p:spPr>
          <a:xfrm>
            <a:off x="3954780" y="44988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2008</a:t>
            </a:r>
            <a:endParaRPr lang="en-US" sz="1200" dirty="0"/>
          </a:p>
        </p:txBody>
      </p:sp>
      <p:sp>
        <p:nvSpPr>
          <p:cNvPr id="10" name="a01f-year5"/>
          <p:cNvSpPr txBox="1"/>
          <p:nvPr/>
        </p:nvSpPr>
        <p:spPr>
          <a:xfrm>
            <a:off x="4823460" y="44988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2024*</a:t>
            </a:r>
            <a:endParaRPr lang="en-US" sz="1200" dirty="0"/>
          </a:p>
        </p:txBody>
      </p:sp>
      <p:sp>
        <p:nvSpPr>
          <p:cNvPr id="11" name="a02w-bar0"/>
          <p:cNvSpPr/>
          <p:nvPr/>
        </p:nvSpPr>
        <p:spPr>
          <a:xfrm>
            <a:off x="608076" y="3810526"/>
            <a:ext cx="566928" cy="62431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2" name="a02w-val0"/>
          <p:cNvSpPr txBox="1"/>
          <p:nvPr/>
        </p:nvSpPr>
        <p:spPr>
          <a:xfrm>
            <a:off x="480060" y="351791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12,0</a:t>
            </a:r>
            <a:endParaRPr lang="en-US" sz="1200" dirty="0"/>
          </a:p>
        </p:txBody>
      </p:sp>
      <p:sp>
        <p:nvSpPr>
          <p:cNvPr id="13" name="a03w-bar1"/>
          <p:cNvSpPr/>
          <p:nvPr/>
        </p:nvSpPr>
        <p:spPr>
          <a:xfrm>
            <a:off x="1476756" y="3555597"/>
            <a:ext cx="566928" cy="87924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a03w-val1"/>
          <p:cNvSpPr txBox="1"/>
          <p:nvPr/>
        </p:nvSpPr>
        <p:spPr>
          <a:xfrm>
            <a:off x="1348740" y="3262989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16,9</a:t>
            </a:r>
            <a:endParaRPr lang="en-US" sz="1200" dirty="0"/>
          </a:p>
        </p:txBody>
      </p:sp>
      <p:sp>
        <p:nvSpPr>
          <p:cNvPr id="15" name="a04w-bar2"/>
          <p:cNvSpPr/>
          <p:nvPr/>
        </p:nvSpPr>
        <p:spPr>
          <a:xfrm>
            <a:off x="2345436" y="3238237"/>
            <a:ext cx="566928" cy="119660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6" name="a04w-val2"/>
          <p:cNvSpPr txBox="1"/>
          <p:nvPr/>
        </p:nvSpPr>
        <p:spPr>
          <a:xfrm>
            <a:off x="2217420" y="2945629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23,0</a:t>
            </a:r>
            <a:endParaRPr lang="en-US" sz="1200" dirty="0"/>
          </a:p>
        </p:txBody>
      </p:sp>
      <p:sp>
        <p:nvSpPr>
          <p:cNvPr id="17" name="a05w-bar3"/>
          <p:cNvSpPr/>
          <p:nvPr/>
        </p:nvSpPr>
        <p:spPr>
          <a:xfrm>
            <a:off x="3214116" y="2920877"/>
            <a:ext cx="566928" cy="151396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8" name="a05w-val3"/>
          <p:cNvSpPr txBox="1"/>
          <p:nvPr/>
        </p:nvSpPr>
        <p:spPr>
          <a:xfrm>
            <a:off x="3086100" y="2628269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29,1</a:t>
            </a:r>
            <a:endParaRPr lang="en-US" sz="1200" dirty="0"/>
          </a:p>
        </p:txBody>
      </p:sp>
      <p:sp>
        <p:nvSpPr>
          <p:cNvPr id="19" name="a06w-bar4"/>
          <p:cNvSpPr/>
          <p:nvPr/>
        </p:nvSpPr>
        <p:spPr>
          <a:xfrm>
            <a:off x="4082796" y="2660746"/>
            <a:ext cx="566928" cy="177409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0" name="a06w-val4"/>
          <p:cNvSpPr txBox="1"/>
          <p:nvPr/>
        </p:nvSpPr>
        <p:spPr>
          <a:xfrm>
            <a:off x="3954780" y="236813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34,1</a:t>
            </a:r>
            <a:endParaRPr lang="en-US" sz="1200" dirty="0"/>
          </a:p>
        </p:txBody>
      </p:sp>
      <p:sp>
        <p:nvSpPr>
          <p:cNvPr id="21" name="a07w-bar5"/>
          <p:cNvSpPr/>
          <p:nvPr/>
        </p:nvSpPr>
        <p:spPr>
          <a:xfrm>
            <a:off x="4951476" y="2005216"/>
            <a:ext cx="566928" cy="242962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2" name="a07w-val5"/>
          <p:cNvSpPr txBox="1"/>
          <p:nvPr/>
        </p:nvSpPr>
        <p:spPr>
          <a:xfrm>
            <a:off x="4823460" y="171260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46,7</a:t>
            </a:r>
            <a:endParaRPr lang="en-US" sz="1200" dirty="0"/>
          </a:p>
        </p:txBody>
      </p:sp>
      <p:sp>
        <p:nvSpPr>
          <p:cNvPr id="23" name="a08r-trend"/>
          <p:cNvSpPr/>
          <p:nvPr/>
        </p:nvSpPr>
        <p:spPr>
          <a:xfrm flipV="1">
            <a:off x="891540" y="1589006"/>
            <a:ext cx="4343400" cy="1805309"/>
          </a:xfrm>
          <a:prstGeom prst="line">
            <a:avLst/>
          </a:prstGeom>
          <a:noFill/>
          <a:ln w="38100">
            <a:solidFill>
              <a:srgbClr val="C8553D"/>
            </a:solidFill>
            <a:prstDash val="solid"/>
            <a:tailEnd type="triangle"/>
          </a:ln>
        </p:spPr>
      </p:sp>
      <p:sp>
        <p:nvSpPr>
          <p:cNvPr id="24" name="a09u-stat-growth-card"/>
          <p:cNvSpPr/>
          <p:nvPr/>
        </p:nvSpPr>
        <p:spPr>
          <a:xfrm>
            <a:off x="6126480" y="1325880"/>
            <a:ext cx="25603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5" name="a09u-stat-growth-num"/>
          <p:cNvSpPr txBox="1"/>
          <p:nvPr/>
        </p:nvSpPr>
        <p:spPr>
          <a:xfrm>
            <a:off x="6355080" y="1490472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×3,9</a:t>
            </a:r>
            <a:endParaRPr lang="en-US" sz="4000" dirty="0"/>
          </a:p>
        </p:txBody>
      </p:sp>
      <p:sp>
        <p:nvSpPr>
          <p:cNvPr id="26" name="a09u-stat-growth-lbl"/>
          <p:cNvSpPr txBox="1"/>
          <p:nvPr/>
        </p:nvSpPr>
        <p:spPr>
          <a:xfrm>
            <a:off x="6355080" y="217627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en 58 ans, de 12,0 à 46,7 millions d'habitants</a:t>
            </a:r>
            <a:endParaRPr lang="en-US" sz="1300" dirty="0"/>
          </a:p>
        </p:txBody>
      </p:sp>
      <p:sp>
        <p:nvSpPr>
          <p:cNvPr id="27" name="a10u-stat-recent-card"/>
          <p:cNvSpPr/>
          <p:nvPr/>
        </p:nvSpPr>
        <p:spPr>
          <a:xfrm>
            <a:off x="6126480" y="3108960"/>
            <a:ext cx="25603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8" name="a10u-stat-recent-num"/>
          <p:cNvSpPr txBox="1"/>
          <p:nvPr/>
        </p:nvSpPr>
        <p:spPr>
          <a:xfrm>
            <a:off x="6355080" y="3273552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+12,6 M</a:t>
            </a:r>
            <a:endParaRPr lang="en-US" sz="4000" dirty="0"/>
          </a:p>
        </p:txBody>
      </p:sp>
      <p:sp>
        <p:nvSpPr>
          <p:cNvPr id="29" name="a10u-stat-recent-lbl"/>
          <p:cNvSpPr txBox="1"/>
          <p:nvPr/>
        </p:nvSpPr>
        <p:spPr>
          <a:xfrm>
            <a:off x="6355080" y="39593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d'habitants depuis le dernier recensement, en 2008</a:t>
            </a:r>
            <a:endParaRPr lang="en-US" sz="1300" dirty="0"/>
          </a:p>
        </p:txBody>
      </p:sp>
      <p:sp>
        <p:nvSpPr>
          <p:cNvPr id="30" name="source"/>
          <p:cNvSpPr txBox="1"/>
          <p:nvPr/>
        </p:nvSpPr>
        <p:spPr>
          <a:xfrm>
            <a:off x="457200" y="4846320"/>
            <a:ext cx="7680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Sources : ONS, recensements généraux (RGPH) 1966–2008 ; *estimation ONS au 1er janvier 2024.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2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4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6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8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12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2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7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Sahara Green">
  <a:themeElements>
    <a:clrScheme name="Sahara Green">
      <a:dk1>
        <a:srgbClr val="1C2B24"/>
      </a:dk1>
      <a:lt1>
        <a:srgbClr val="FFFFFF"/>
      </a:lt1>
      <a:dk2>
        <a:srgbClr val="0F4D3A"/>
      </a:dk2>
      <a:lt2>
        <a:srgbClr val="F1F5F2"/>
      </a:lt2>
      <a:accent1>
        <a:srgbClr val="0F4D3A"/>
      </a:accent1>
      <a:accent2>
        <a:srgbClr val="C8553D"/>
      </a:accent2>
      <a:accent3>
        <a:srgbClr val="E9B44C"/>
      </a:accent3>
      <a:accent4>
        <a:srgbClr val="5B8C6E"/>
      </a:accent4>
      <a:accent5>
        <a:srgbClr val="A3B8AC"/>
      </a:accent5>
      <a:accent6>
        <a:srgbClr val="6B7A72"/>
      </a:accent6>
      <a:hlink>
        <a:srgbClr val="0F4D3A"/>
      </a:hlink>
      <a:folHlink>
        <a:srgbClr val="6B7A72"/>
      </a:folHlink>
    </a:clrScheme>
    <a:fontScheme name="Sahara Green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Population de l'Algérie 1966–2024</dc:title>
  <dc:subject>PptxGenJS Presentation</dc:subject>
  <dc:creator>PptxGenJS</dc:creator>
  <cp:lastModifiedBy>PptxGenJS</cp:lastModifiedBy>
  <cp:revision>1</cp:revision>
  <dcterms:created xsi:type="dcterms:W3CDTF">2026-10-10T11:42:09Z</dcterms:created>
  <dcterms:modified xsi:type="dcterms:W3CDTF">2026-10-10T11:42:09Z</dcterms:modified>
</cp:coreProperties>
</file>