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echanism" id="{6b827635-9d25-3853-374d-dce92e5e96be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CRISPR-Cas9 works in four steps. A short guide RNA steers the Cas9 enzyme to a matching DNA sequence that sits next to a PAM motif (NGG for the common SpCas9). Cas9 then cuts both strands three base pairs upstream of the PAM. The cell repairs the break either by non-homologous end joining, which is error-prone and typically knocks the gene out, or by homology-directed repair, which copies a donor template to make a precise edit. The main limitation is off-target cutting at sequences that resemble the target.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IMAGE">
    <p:bg>
      <p:bgPr>
        <a:solidFill>
          <a:srgbClr val="070D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530352"/>
            <a:ext cx="530352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-dna" descr="/home/claude/crispr/b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bg-overlay" descr="/home/claude/crispr/overla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457200" y="530352"/>
            <a:ext cx="5303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CRISPR-Cas9</a:t>
            </a:r>
            <a:endParaRPr lang="en-US" sz="3800" dirty="0"/>
          </a:p>
        </p:txBody>
      </p:sp>
      <p:sp>
        <p:nvSpPr>
          <p:cNvPr id="5" name="a01f-eyebrow"/>
          <p:cNvSpPr txBox="1"/>
          <p:nvPr/>
        </p:nvSpPr>
        <p:spPr>
          <a:xfrm>
            <a:off x="457200" y="292608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MOLECULAR BIOLOGY  ·  GENOME ENGINEERING</a:t>
            </a:r>
            <a:endParaRPr lang="en-US" sz="1000" dirty="0"/>
          </a:p>
        </p:txBody>
      </p:sp>
      <p:sp>
        <p:nvSpPr>
          <p:cNvPr id="6" name="a01f-subtitle"/>
          <p:cNvSpPr txBox="1"/>
          <p:nvPr/>
        </p:nvSpPr>
        <p:spPr>
          <a:xfrm>
            <a:off x="457200" y="1069848"/>
            <a:ext cx="5303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chemeClr val="bg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precision gene editing works</a:t>
            </a:r>
            <a:endParaRPr lang="en-US" sz="1800" dirty="0"/>
          </a:p>
        </p:txBody>
      </p:sp>
      <p:sp>
        <p:nvSpPr>
          <p:cNvPr id="7" name="a02u-dot0"/>
          <p:cNvSpPr/>
          <p:nvPr/>
        </p:nvSpPr>
        <p:spPr>
          <a:xfrm>
            <a:off x="457200" y="1572768"/>
            <a:ext cx="384048" cy="384048"/>
          </a:xfrm>
          <a:prstGeom prst="ellipse">
            <a:avLst/>
          </a:prstGeom>
          <a:solidFill>
            <a:schemeClr val="tx2"/>
          </a:solidFill>
          <a:ln w="22225">
            <a:solidFill>
              <a:schemeClr val="accent1"/>
            </a:solidFill>
            <a:prstDash val="solid"/>
          </a:ln>
        </p:spPr>
      </p:sp>
      <p:sp>
        <p:nvSpPr>
          <p:cNvPr id="8" name="a02u-num0"/>
          <p:cNvSpPr txBox="1"/>
          <p:nvPr/>
        </p:nvSpPr>
        <p:spPr>
          <a:xfrm>
            <a:off x="457200" y="1572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a02u-txt0"/>
          <p:cNvSpPr txBox="1"/>
          <p:nvPr/>
        </p:nvSpPr>
        <p:spPr>
          <a:xfrm>
            <a:off x="1005840" y="1517904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Guide  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 ~20-nt guide RNA loads into Cas9 and specifies the DNA target.</a:t>
            </a:r>
            <a:endParaRPr lang="en-US" sz="1400" dirty="0"/>
          </a:p>
        </p:txBody>
      </p:sp>
      <p:sp>
        <p:nvSpPr>
          <p:cNvPr id="10" name="a03d-spine0"/>
          <p:cNvSpPr/>
          <p:nvPr/>
        </p:nvSpPr>
        <p:spPr>
          <a:xfrm>
            <a:off x="649224" y="1956816"/>
            <a:ext cx="0" cy="18288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</a:ln>
        </p:spPr>
      </p:sp>
      <p:sp>
        <p:nvSpPr>
          <p:cNvPr id="11" name="a04u-dot1"/>
          <p:cNvSpPr/>
          <p:nvPr/>
        </p:nvSpPr>
        <p:spPr>
          <a:xfrm>
            <a:off x="457200" y="2139696"/>
            <a:ext cx="384048" cy="384048"/>
          </a:xfrm>
          <a:prstGeom prst="ellipse">
            <a:avLst/>
          </a:prstGeom>
          <a:solidFill>
            <a:schemeClr val="tx2"/>
          </a:solidFill>
          <a:ln w="22225">
            <a:solidFill>
              <a:schemeClr val="accent4"/>
            </a:solidFill>
            <a:prstDash val="solid"/>
          </a:ln>
        </p:spPr>
      </p:sp>
      <p:sp>
        <p:nvSpPr>
          <p:cNvPr id="12" name="a04u-num1"/>
          <p:cNvSpPr txBox="1"/>
          <p:nvPr/>
        </p:nvSpPr>
        <p:spPr>
          <a:xfrm>
            <a:off x="457200" y="21396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2</a:t>
            </a:r>
            <a:endParaRPr lang="en-US" sz="1400" dirty="0"/>
          </a:p>
        </p:txBody>
      </p:sp>
      <p:sp>
        <p:nvSpPr>
          <p:cNvPr id="13" name="a04u-txt1"/>
          <p:cNvSpPr txBox="1"/>
          <p:nvPr/>
        </p:nvSpPr>
        <p:spPr>
          <a:xfrm>
            <a:off x="1005840" y="2084832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Search  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Cas9 binds a PAM (5′-NGG-3′); the guide base-pairs with the adjacent DNA.</a:t>
            </a:r>
            <a:endParaRPr lang="en-US" sz="1400" dirty="0"/>
          </a:p>
        </p:txBody>
      </p:sp>
      <p:sp>
        <p:nvSpPr>
          <p:cNvPr id="14" name="a05d-spine1"/>
          <p:cNvSpPr/>
          <p:nvPr/>
        </p:nvSpPr>
        <p:spPr>
          <a:xfrm>
            <a:off x="649224" y="2523744"/>
            <a:ext cx="0" cy="18288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</a:ln>
        </p:spPr>
      </p:sp>
      <p:sp>
        <p:nvSpPr>
          <p:cNvPr id="15" name="a06u-dot2"/>
          <p:cNvSpPr/>
          <p:nvPr/>
        </p:nvSpPr>
        <p:spPr>
          <a:xfrm>
            <a:off x="457200" y="2706624"/>
            <a:ext cx="384048" cy="384048"/>
          </a:xfrm>
          <a:prstGeom prst="ellipse">
            <a:avLst/>
          </a:prstGeom>
          <a:solidFill>
            <a:schemeClr val="tx2"/>
          </a:solidFill>
          <a:ln w="22225">
            <a:solidFill>
              <a:schemeClr val="accent2"/>
            </a:solidFill>
            <a:prstDash val="solid"/>
          </a:ln>
        </p:spPr>
      </p:sp>
      <p:sp>
        <p:nvSpPr>
          <p:cNvPr id="16" name="a06u-num2"/>
          <p:cNvSpPr txBox="1"/>
          <p:nvPr/>
        </p:nvSpPr>
        <p:spPr>
          <a:xfrm>
            <a:off x="457200" y="27066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a06u-txt2"/>
          <p:cNvSpPr txBox="1"/>
          <p:nvPr/>
        </p:nvSpPr>
        <p:spPr>
          <a:xfrm>
            <a:off x="1005840" y="265176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Cut  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Both strands are cleaved 3 bp upstream of the PAM: a double-strand break.</a:t>
            </a:r>
            <a:endParaRPr lang="en-US" sz="1400" dirty="0"/>
          </a:p>
        </p:txBody>
      </p:sp>
      <p:sp>
        <p:nvSpPr>
          <p:cNvPr id="18" name="a07d-spine2"/>
          <p:cNvSpPr/>
          <p:nvPr/>
        </p:nvSpPr>
        <p:spPr>
          <a:xfrm>
            <a:off x="649224" y="3090672"/>
            <a:ext cx="0" cy="18288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</a:ln>
        </p:spPr>
      </p:sp>
      <p:sp>
        <p:nvSpPr>
          <p:cNvPr id="19" name="a08u-dot3"/>
          <p:cNvSpPr/>
          <p:nvPr/>
        </p:nvSpPr>
        <p:spPr>
          <a:xfrm>
            <a:off x="457200" y="3273552"/>
            <a:ext cx="384048" cy="384048"/>
          </a:xfrm>
          <a:prstGeom prst="ellipse">
            <a:avLst/>
          </a:prstGeom>
          <a:solidFill>
            <a:schemeClr val="tx2"/>
          </a:solidFill>
          <a:ln w="22225">
            <a:solidFill>
              <a:schemeClr val="accent3"/>
            </a:solidFill>
            <a:prstDash val="solid"/>
          </a:ln>
        </p:spPr>
      </p:sp>
      <p:sp>
        <p:nvSpPr>
          <p:cNvPr id="20" name="a08u-num3"/>
          <p:cNvSpPr txBox="1"/>
          <p:nvPr/>
        </p:nvSpPr>
        <p:spPr>
          <a:xfrm>
            <a:off x="457200" y="32735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4</a:t>
            </a:r>
            <a:endParaRPr lang="en-US" sz="1400" dirty="0"/>
          </a:p>
        </p:txBody>
      </p:sp>
      <p:sp>
        <p:nvSpPr>
          <p:cNvPr id="21" name="a08u-txt3"/>
          <p:cNvSpPr txBox="1"/>
          <p:nvPr/>
        </p:nvSpPr>
        <p:spPr>
          <a:xfrm>
            <a:off x="1005840" y="3218688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Repair  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cell repairs the break through one of two pathways:</a:t>
            </a:r>
            <a:endParaRPr lang="en-US" sz="1400" dirty="0"/>
          </a:p>
        </p:txBody>
      </p:sp>
      <p:sp>
        <p:nvSpPr>
          <p:cNvPr id="22" name="a09u-nhej-card"/>
          <p:cNvSpPr/>
          <p:nvPr/>
        </p:nvSpPr>
        <p:spPr>
          <a:xfrm>
            <a:off x="1005840" y="3794760"/>
            <a:ext cx="2240280" cy="749808"/>
          </a:xfrm>
          <a:prstGeom prst="roundRect">
            <a:avLst>
              <a:gd name="adj" fmla="val 9756"/>
            </a:avLst>
          </a:prstGeom>
          <a:solidFill>
            <a:schemeClr val="tx2">
              <a:alpha val="85000"/>
            </a:scheme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a09u-nhej-txt"/>
          <p:cNvSpPr txBox="1"/>
          <p:nvPr/>
        </p:nvSpPr>
        <p:spPr>
          <a:xfrm>
            <a:off x="1143000" y="3867912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NHEJ  ·  knockout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Error-prone joining → small indels → gene disrupted</a:t>
            </a:r>
            <a:endParaRPr lang="en-US" sz="1300" dirty="0"/>
          </a:p>
        </p:txBody>
      </p:sp>
      <p:sp>
        <p:nvSpPr>
          <p:cNvPr id="24" name="a09u-or"/>
          <p:cNvSpPr txBox="1"/>
          <p:nvPr/>
        </p:nvSpPr>
        <p:spPr>
          <a:xfrm>
            <a:off x="3246120" y="3794760"/>
            <a:ext cx="2743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chemeClr val="accent6"/>
                </a:solidFill>
              </a:rPr>
              <a:t>or</a:t>
            </a:r>
            <a:endParaRPr lang="en-US" sz="1200" dirty="0"/>
          </a:p>
        </p:txBody>
      </p:sp>
      <p:sp>
        <p:nvSpPr>
          <p:cNvPr id="25" name="a09u-hdr-card"/>
          <p:cNvSpPr/>
          <p:nvPr/>
        </p:nvSpPr>
        <p:spPr>
          <a:xfrm>
            <a:off x="3520440" y="3794760"/>
            <a:ext cx="2240280" cy="749808"/>
          </a:xfrm>
          <a:prstGeom prst="roundRect">
            <a:avLst>
              <a:gd name="adj" fmla="val 9756"/>
            </a:avLst>
          </a:prstGeom>
          <a:solidFill>
            <a:schemeClr val="tx2">
              <a:alpha val="85000"/>
            </a:schemeClr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6" name="a09u-hdr-txt"/>
          <p:cNvSpPr txBox="1"/>
          <p:nvPr/>
        </p:nvSpPr>
        <p:spPr>
          <a:xfrm>
            <a:off x="3657600" y="3867912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HDR  ·  precise edit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Donor template → exact change (mainly dividing cells)</a:t>
            </a:r>
            <a:endParaRPr lang="en-US" sz="1300" dirty="0"/>
          </a:p>
        </p:txBody>
      </p:sp>
      <p:sp>
        <p:nvSpPr>
          <p:cNvPr id="27" name="a10f-source"/>
          <p:cNvSpPr txBox="1"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Key limitation: off-target cuts at near-matching sites.   Sources: Jinek et al., Science 2012; Doudna &amp; Charpentier, Science 2014.</a:t>
            </a:r>
            <a:endParaRPr lang="en-US" sz="9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1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6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2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17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43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78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6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13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Helix Night">
  <a:themeElements>
    <a:clrScheme name="Helix Night">
      <a:dk1>
        <a:srgbClr val="070D1F"/>
      </a:dk1>
      <a:lt1>
        <a:srgbClr val="FFFFFF"/>
      </a:lt1>
      <a:dk2>
        <a:srgbClr val="0E1A38"/>
      </a:dk2>
      <a:lt2>
        <a:srgbClr val="B9C7DA"/>
      </a:lt2>
      <a:accent1>
        <a:srgbClr val="4FD1C5"/>
      </a:accent1>
      <a:accent2>
        <a:srgbClr val="A78BFA"/>
      </a:accent2>
      <a:accent3>
        <a:srgbClr val="F0ABFC"/>
      </a:accent3>
      <a:accent4>
        <a:srgbClr val="38BDF8"/>
      </a:accent4>
      <a:accent5>
        <a:srgbClr val="1E2B4F"/>
      </a:accent5>
      <a:accent6>
        <a:srgbClr val="8193AE"/>
      </a:accent6>
      <a:hlink>
        <a:srgbClr val="4FD1C5"/>
      </a:hlink>
      <a:folHlink>
        <a:srgbClr val="A78BFA"/>
      </a:folHlink>
    </a:clrScheme>
    <a:fontScheme name="Helix Night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CRISPR-Cas9: How Precision Gene Editing Works</dc:title>
  <dc:subject>PptxGenJS Presentation</dc:subject>
  <dc:creator>PptxGenJS</dc:creator>
  <cp:lastModifiedBy>PptxGenJS</cp:lastModifiedBy>
  <cp:revision>1</cp:revision>
  <dcterms:created xsi:type="dcterms:W3CDTF">2026-10-10T11:48:16Z</dcterms:created>
  <dcterms:modified xsi:type="dcterms:W3CDTF">2026-10-10T11:48:16Z</dcterms:modified>
</cp:coreProperties>
</file>