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مقدمة" id="{AD418637-4DAB-3ED9-1287-FCB527B4DE66}">
          <p14:sldIdLst>
            <p14:sldId id="256"/>
            <p14:sldId id="257"/>
          </p14:sldIdLst>
        </p14:section>
        <p14:section name="الأسباب" id="{0AC09AAD-48D7-7020-AE0A-4187C569C591}">
          <p14:sldIdLst>
            <p14:sldId id="258"/>
            <p14:sldId id="259"/>
            <p14:sldId id="260"/>
          </p14:sldIdLst>
        </p14:section>
        <p14:section name="الأدلة والآثار" id="{EF466DC7-4B25-AD8E-04B0-B333E4A9F44E}">
          <p14:sldIdLst>
            <p14:sldId id="261"/>
            <p14:sldId id="262"/>
            <p14:sldId id="263"/>
          </p14:sldIdLst>
        </p14:section>
        <p14:section name="الحلول" id="{94D5A490-9552-B9ED-6B33-A39980562D44}">
          <p14:sldIdLst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8" d="100"/>
          <a:sy n="128" d="100"/>
        </p:scale>
        <p:origin x="76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4378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أرحّب بالحضور وأقدّم موضوع العرض: التغيُّر المناخي، وهو من أكثر القضايا البيئية إلحاحًا في عصرنا وله أثر مباشر على مستقبلنا جميعًا.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أوضّح الفرق بين الطقس والمناخ، لأنّه يساعد على فهم أنّ التغيُّر المناخي ظاهرة طويلة المدى وليس مجرّد تقلّبات يومية في الجوّ.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أشرح مراحل الأثر الدفيئي خطوة بخطوة، وأؤكّد أنّ الظاهرة في حدّ ذاتها مفيدة، وأنّ المشكلة في تضخيمها بسبب الانبعاثات البشرية.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أعرض أبرز الغازات الدفيئة ومصادرها، مع التركيز على ثاني أكسيد الكربون لأنّه المسؤول الأكبر عن الاحترار الناتج عن النشاط البشري.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أربط بين أنشطتنا اليومية وارتفاع الانبعاثات، ليدرك الطلاب أنّ أسباب الظاهرة مرتبطة بطريقة إنتاجنا للطاقة واستهلاكنا لها.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أقدّم أدلّة علمية ملموسة على أنّ التغيُّر المناخي واقع نعيشه اليوم، وأبرزها ارتفاع حرارة الأرض بأكثر من درجة مئوية واحدة.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أوضّح أنّ آثار التغيُّر المناخي تمتدّ من الطبيعة إلى صحة الإنسان وغذائه واستقراره، وهذا ما يجعلها قضية شاملة وخطيرة.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أُقرّب الموضوع من واقعنا بإبراز انعكاسات التغيُّر المناخي على الجزائر، خاصّة التصحّر وندرة المياه وتأثيرهما على الزراعة.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أعرض حلولًا تجمع بين التخفيف من الانبعاثات (تقليلها) والتكيّف مع الآثار التي حدثت فعلًا، مع الإشارة إلى الإمكانات الكبيرة للجزائر في الطاقة الشمسية.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أختم بنبرة إيجابية: لكلّ فرد دور في الحلّ يبدأ من سلوكه اليومي، وأدعو زملائي إلى تبنّي عادات صديقة للبيئة، ثم أشكر الحضور.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0B3C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 rtl="1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marL="0" indent="0" algn="r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5943600" y="4754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chemeClr val="accent6"/>
                </a:solidFill>
              </a:rPr>
              <a:t>التغيُّر المناخي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5720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C757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PLI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434840" y="274320"/>
            <a:ext cx="42519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 rtl="1">
              <a:buNone/>
              <a:defRPr lang="en-US" sz="2600" b="1" dirty="0">
                <a:solidFill>
                  <a:schemeClr val="tx2"/>
                </a:solidFill>
              </a:defRPr>
            </a:lvl1pPr>
          </a:lstStyle>
          <a:p>
            <a:pPr marL="0" indent="0" algn="r">
              <a:buNone/>
            </a:pP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5943600" y="4754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chemeClr val="accent6"/>
                </a:solidFill>
              </a:rPr>
              <a:t>التغيُّر المناخي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5720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C757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ND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2860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 rtl="1">
              <a:buNone/>
              <a:defRPr lang="en-US" sz="3000" b="1" dirty="0">
                <a:solidFill>
                  <a:schemeClr val="bg1"/>
                </a:solidFill>
              </a:defRPr>
            </a:lvl1pPr>
          </a:lstStyle>
          <a:p>
            <a:pPr marL="0" indent="0" algn="r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5943600" y="4754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chemeClr val="accent6"/>
                </a:solidFill>
              </a:rPr>
              <a:t>التغيُّر المناخي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5720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C757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">
    <p:bg>
      <p:bgPr>
        <a:solidFill>
          <a:srgbClr val="0B3C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 rtl="1">
              <a:buNone/>
              <a:defRPr lang="en-US" sz="3000" b="1" dirty="0">
                <a:solidFill>
                  <a:schemeClr val="bg1"/>
                </a:solidFill>
              </a:defRPr>
            </a:lvl1pPr>
          </a:lstStyle>
          <a:p>
            <a:pPr marL="0" indent="0" algn="r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5720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5720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C757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3.jp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7.jp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6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g-photo" descr="/home/claude/v2/img/s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overlay" descr="/home/claude/v2/img/g_cov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a01-eyebrow"/>
          <p:cNvSpPr txBox="1"/>
          <p:nvPr/>
        </p:nvSpPr>
        <p:spPr>
          <a:xfrm>
            <a:off x="4937760" y="114300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1400" b="1" noProof="0" dirty="0">
                <a:solidFill>
                  <a:schemeClr val="accent3"/>
                </a:solidFill>
              </a:rPr>
              <a:t>العلوم الطبيعية —  التعليم الثانوي</a:t>
            </a:r>
            <a:endParaRPr lang="ar-DZ" sz="1400" noProof="0" dirty="0"/>
          </a:p>
        </p:txBody>
      </p:sp>
      <p:sp>
        <p:nvSpPr>
          <p:cNvPr id="5" name="a02-title"/>
          <p:cNvSpPr txBox="1"/>
          <p:nvPr/>
        </p:nvSpPr>
        <p:spPr>
          <a:xfrm>
            <a:off x="4572000" y="1554480"/>
            <a:ext cx="4114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4800" b="1" noProof="0" dirty="0">
                <a:solidFill>
                  <a:schemeClr val="bg1"/>
                </a:solidFill>
              </a:rPr>
              <a:t>التغيُّر المناخي</a:t>
            </a:r>
            <a:endParaRPr lang="ar-DZ" sz="4800" noProof="0" dirty="0"/>
          </a:p>
        </p:txBody>
      </p:sp>
      <p:sp>
        <p:nvSpPr>
          <p:cNvPr id="6" name="a03-sub"/>
          <p:cNvSpPr txBox="1"/>
          <p:nvPr/>
        </p:nvSpPr>
        <p:spPr>
          <a:xfrm>
            <a:off x="4572000" y="260604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2000" noProof="0" dirty="0">
                <a:solidFill>
                  <a:schemeClr val="bg1"/>
                </a:solidFill>
              </a:rPr>
              <a:t>تحدٍّ عالمي يهمّ كوكبنا ومستقبلنا</a:t>
            </a:r>
            <a:endParaRPr lang="ar-DZ" sz="2000" noProof="0" dirty="0"/>
          </a:p>
        </p:txBody>
      </p:sp>
      <p:sp>
        <p:nvSpPr>
          <p:cNvPr id="7" name="a03-sub2"/>
          <p:cNvSpPr txBox="1"/>
          <p:nvPr/>
        </p:nvSpPr>
        <p:spPr>
          <a:xfrm>
            <a:off x="4572000" y="310896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1400" i="1" noProof="0" dirty="0">
                <a:solidFill>
                  <a:schemeClr val="bg2"/>
                </a:solidFill>
              </a:rPr>
              <a:t>فهم الظاهرة، أسبابها، آثارها وسُبل مواجهتها</a:t>
            </a:r>
            <a:endParaRPr lang="ar-DZ" sz="1400" noProof="0" dirty="0"/>
          </a:p>
        </p:txBody>
      </p:sp>
      <p:sp>
        <p:nvSpPr>
          <p:cNvPr id="8" name="a04-name"/>
          <p:cNvSpPr txBox="1"/>
          <p:nvPr/>
        </p:nvSpPr>
        <p:spPr>
          <a:xfrm>
            <a:off x="4572000" y="416052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1400" noProof="0" dirty="0">
                <a:solidFill>
                  <a:schemeClr val="bg1"/>
                </a:solidFill>
              </a:rPr>
              <a:t>إعداد الطالب(ة):  ..............................</a:t>
            </a:r>
            <a:endParaRPr lang="ar-DZ" sz="1400" noProof="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8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6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4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DZ" sz="3000" b="1" noProof="0" dirty="0">
                <a:solidFill>
                  <a:schemeClr val="tx2"/>
                </a:solidFill>
              </a:rPr>
              <a:t>ما هو التغيُّر المناخي؟</a:t>
            </a:r>
            <a:endParaRPr lang="ar-DZ" sz="3000" noProof="0" dirty="0"/>
          </a:p>
        </p:txBody>
      </p:sp>
      <p:sp>
        <p:nvSpPr>
          <p:cNvPr id="3" name="a01-lead"/>
          <p:cNvSpPr txBox="1"/>
          <p:nvPr/>
        </p:nvSpPr>
        <p:spPr>
          <a:xfrm>
            <a:off x="457200" y="10972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1600" noProof="0" dirty="0">
                <a:solidFill>
                  <a:schemeClr val="tx1"/>
                </a:solidFill>
              </a:rPr>
              <a:t>تبدُّلٌ طويل الأمد في معدّلات درجات الحرارة وأنماط الطقس على سطح الأرض.</a:t>
            </a:r>
            <a:endParaRPr lang="ar-DZ" sz="1600" noProof="0" dirty="0"/>
          </a:p>
        </p:txBody>
      </p:sp>
      <p:sp>
        <p:nvSpPr>
          <p:cNvPr id="4" name="a02-card"/>
          <p:cNvSpPr/>
          <p:nvPr/>
        </p:nvSpPr>
        <p:spPr>
          <a:xfrm>
            <a:off x="4754880" y="1691640"/>
            <a:ext cx="3931920" cy="1691640"/>
          </a:xfrm>
          <a:prstGeom prst="roundRect">
            <a:avLst>
              <a:gd name="adj" fmla="val 648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5" name="a02-ic-c"/>
          <p:cNvSpPr/>
          <p:nvPr/>
        </p:nvSpPr>
        <p:spPr>
          <a:xfrm>
            <a:off x="7818120" y="1874520"/>
            <a:ext cx="685800" cy="685800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ar-DZ" noProof="0" dirty="0"/>
          </a:p>
        </p:txBody>
      </p:sp>
      <p:pic>
        <p:nvPicPr>
          <p:cNvPr id="6" name="a02-ic-i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2712" y="2039112"/>
            <a:ext cx="356616" cy="356616"/>
          </a:xfrm>
          <a:prstGeom prst="rect">
            <a:avLst/>
          </a:prstGeom>
        </p:spPr>
      </p:pic>
      <p:sp>
        <p:nvSpPr>
          <p:cNvPr id="7" name="a02-t"/>
          <p:cNvSpPr txBox="1"/>
          <p:nvPr/>
        </p:nvSpPr>
        <p:spPr>
          <a:xfrm>
            <a:off x="4983480" y="196596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2200" b="1" noProof="0" dirty="0">
                <a:solidFill>
                  <a:schemeClr val="accent4"/>
                </a:solidFill>
              </a:rPr>
              <a:t>الطقس</a:t>
            </a:r>
            <a:endParaRPr lang="ar-DZ" sz="2200" noProof="0" dirty="0"/>
          </a:p>
        </p:txBody>
      </p:sp>
      <p:sp>
        <p:nvSpPr>
          <p:cNvPr id="8" name="a02-d"/>
          <p:cNvSpPr txBox="1"/>
          <p:nvPr/>
        </p:nvSpPr>
        <p:spPr>
          <a:xfrm>
            <a:off x="4983480" y="265176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1400" noProof="0" dirty="0">
                <a:solidFill>
                  <a:schemeClr val="tx1"/>
                </a:solidFill>
              </a:rPr>
              <a:t>حالة الجوّ في مكان معيّن خلال فترة قصيرة: ساعات أو أيام.</a:t>
            </a:r>
            <a:endParaRPr lang="ar-DZ" sz="1400" noProof="0" dirty="0"/>
          </a:p>
        </p:txBody>
      </p:sp>
      <p:sp>
        <p:nvSpPr>
          <p:cNvPr id="9" name="a03-card"/>
          <p:cNvSpPr/>
          <p:nvPr/>
        </p:nvSpPr>
        <p:spPr>
          <a:xfrm>
            <a:off x="457200" y="1691640"/>
            <a:ext cx="3931920" cy="1691640"/>
          </a:xfrm>
          <a:prstGeom prst="roundRect">
            <a:avLst>
              <a:gd name="adj" fmla="val 648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10" name="a03-ic-c"/>
          <p:cNvSpPr/>
          <p:nvPr/>
        </p:nvSpPr>
        <p:spPr>
          <a:xfrm>
            <a:off x="3520440" y="1874520"/>
            <a:ext cx="685800" cy="68580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ar-DZ" noProof="0" dirty="0"/>
          </a:p>
        </p:txBody>
      </p:sp>
      <p:pic>
        <p:nvPicPr>
          <p:cNvPr id="11" name="a03-ic-i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5032" y="2039112"/>
            <a:ext cx="356616" cy="356616"/>
          </a:xfrm>
          <a:prstGeom prst="rect">
            <a:avLst/>
          </a:prstGeom>
        </p:spPr>
      </p:pic>
      <p:sp>
        <p:nvSpPr>
          <p:cNvPr id="12" name="a03-t"/>
          <p:cNvSpPr txBox="1"/>
          <p:nvPr/>
        </p:nvSpPr>
        <p:spPr>
          <a:xfrm>
            <a:off x="685800" y="196596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2200" b="1" noProof="0" dirty="0">
                <a:solidFill>
                  <a:schemeClr val="accent2"/>
                </a:solidFill>
              </a:rPr>
              <a:t>المناخ</a:t>
            </a:r>
            <a:endParaRPr lang="ar-DZ" sz="2200" noProof="0" dirty="0"/>
          </a:p>
        </p:txBody>
      </p:sp>
      <p:sp>
        <p:nvSpPr>
          <p:cNvPr id="13" name="a03-d"/>
          <p:cNvSpPr txBox="1"/>
          <p:nvPr/>
        </p:nvSpPr>
        <p:spPr>
          <a:xfrm>
            <a:off x="685800" y="265176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1400" noProof="0" dirty="0">
                <a:solidFill>
                  <a:schemeClr val="tx1"/>
                </a:solidFill>
              </a:rPr>
              <a:t>متوسّط حالة الجوّ في منطقة ما على مدى عقود (30 سنة أو أكثر).</a:t>
            </a:r>
            <a:endParaRPr lang="ar-DZ" sz="1400" noProof="0" dirty="0"/>
          </a:p>
        </p:txBody>
      </p:sp>
      <p:sp>
        <p:nvSpPr>
          <p:cNvPr id="14" name="a04-key"/>
          <p:cNvSpPr/>
          <p:nvPr/>
        </p:nvSpPr>
        <p:spPr>
          <a:xfrm>
            <a:off x="457200" y="3611880"/>
            <a:ext cx="8229600" cy="914400"/>
          </a:xfrm>
          <a:prstGeom prst="roundRect">
            <a:avLst>
              <a:gd name="adj" fmla="val 12000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15" name="a04-kic-c"/>
          <p:cNvSpPr/>
          <p:nvPr/>
        </p:nvSpPr>
        <p:spPr>
          <a:xfrm>
            <a:off x="7863840" y="3767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ar-DZ" noProof="0" dirty="0"/>
          </a:p>
        </p:txBody>
      </p:sp>
      <p:pic>
        <p:nvPicPr>
          <p:cNvPr id="16" name="a04-kic-i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681" y="3912169"/>
            <a:ext cx="313822" cy="313822"/>
          </a:xfrm>
          <a:prstGeom prst="rect">
            <a:avLst/>
          </a:prstGeom>
        </p:spPr>
      </p:pic>
      <p:sp>
        <p:nvSpPr>
          <p:cNvPr id="17" name="a04-kt"/>
          <p:cNvSpPr txBox="1"/>
          <p:nvPr/>
        </p:nvSpPr>
        <p:spPr>
          <a:xfrm>
            <a:off x="731520" y="3730752"/>
            <a:ext cx="6949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ar-DZ" sz="1500" noProof="0" dirty="0">
                <a:solidFill>
                  <a:schemeClr val="bg1"/>
                </a:solidFill>
              </a:rPr>
              <a:t>عرفت الأرض تغيُّرات مناخية طبيعية عبر تاريخها، </a:t>
            </a:r>
            <a:r>
              <a:rPr lang="ar-DZ" sz="1500" b="1" noProof="0" dirty="0">
                <a:solidFill>
                  <a:schemeClr val="accent3"/>
                </a:solidFill>
              </a:rPr>
              <a:t>لكنّ التغيُّر الحالي سريع وغير مسبوق ويرتبط أساسًا بالنشاط البشري.</a:t>
            </a:r>
            <a:endParaRPr lang="ar-DZ" sz="150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5720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C757D"/>
                </a:solidFill>
              </a:defRPr>
            </a:lvl1pPr>
          </a:lstStyle>
          <a:p>
            <a:pPr algn="l"/>
            <a:fld id="{F7021451-1387-4CA6-816F-3879F97B5CBC}" type="slidenum">
              <a:rPr lang="ar-DZ" b="0" noProof="0" smtClean="0"/>
              <a:t>2</a:t>
            </a:fld>
            <a:endParaRPr lang="ar-DZ" noProof="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8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6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4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2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434840" y="274320"/>
            <a:ext cx="4251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DZ" sz="2600" b="1" noProof="0" dirty="0">
                <a:solidFill>
                  <a:schemeClr val="tx2"/>
                </a:solidFill>
              </a:rPr>
              <a:t>ظاهرة الاحتباس الحراري</a:t>
            </a:r>
            <a:endParaRPr lang="ar-DZ" sz="2600" noProof="0" dirty="0"/>
          </a:p>
        </p:txBody>
      </p:sp>
      <p:pic>
        <p:nvPicPr>
          <p:cNvPr id="3" name="photo" descr="/home/claude/v2/img/s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114800" cy="5143500"/>
          </a:xfrm>
          <a:prstGeom prst="rect">
            <a:avLst/>
          </a:prstGeom>
        </p:spPr>
      </p:pic>
      <p:sp>
        <p:nvSpPr>
          <p:cNvPr id="4" name="a01-n"/>
          <p:cNvSpPr/>
          <p:nvPr/>
        </p:nvSpPr>
        <p:spPr>
          <a:xfrm>
            <a:off x="8183880" y="1234440"/>
            <a:ext cx="502920" cy="50292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5" name="a01-nt"/>
          <p:cNvSpPr txBox="1"/>
          <p:nvPr/>
        </p:nvSpPr>
        <p:spPr>
          <a:xfrm>
            <a:off x="8183880" y="12344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r-DZ" sz="1800" b="1" noProof="0" dirty="0">
                <a:solidFill>
                  <a:schemeClr val="bg1"/>
                </a:solidFill>
              </a:rPr>
              <a:t>1</a:t>
            </a:r>
            <a:endParaRPr lang="ar-DZ" sz="1800" noProof="0" dirty="0"/>
          </a:p>
        </p:txBody>
      </p:sp>
      <p:sp>
        <p:nvSpPr>
          <p:cNvPr id="6" name="a01-t"/>
          <p:cNvSpPr txBox="1"/>
          <p:nvPr/>
        </p:nvSpPr>
        <p:spPr>
          <a:xfrm>
            <a:off x="4434840" y="1188720"/>
            <a:ext cx="3611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DZ" sz="1400" noProof="0" dirty="0">
                <a:solidFill>
                  <a:schemeClr val="tx1"/>
                </a:solidFill>
              </a:rPr>
              <a:t>تعبر أشعة الشمس الغلاف الجوي وتصل إلى سطح الأرض.</a:t>
            </a:r>
            <a:endParaRPr lang="ar-DZ" sz="1400" noProof="0" dirty="0"/>
          </a:p>
        </p:txBody>
      </p:sp>
      <p:sp>
        <p:nvSpPr>
          <p:cNvPr id="7" name="a02-n"/>
          <p:cNvSpPr/>
          <p:nvPr/>
        </p:nvSpPr>
        <p:spPr>
          <a:xfrm>
            <a:off x="8183880" y="1920240"/>
            <a:ext cx="502920" cy="50292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8" name="a02-nt"/>
          <p:cNvSpPr txBox="1"/>
          <p:nvPr/>
        </p:nvSpPr>
        <p:spPr>
          <a:xfrm>
            <a:off x="8183880" y="1920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r-DZ" sz="1800" b="1" noProof="0" dirty="0">
                <a:solidFill>
                  <a:schemeClr val="bg1"/>
                </a:solidFill>
              </a:rPr>
              <a:t>2</a:t>
            </a:r>
            <a:endParaRPr lang="ar-DZ" sz="1800" noProof="0" dirty="0"/>
          </a:p>
        </p:txBody>
      </p:sp>
      <p:sp>
        <p:nvSpPr>
          <p:cNvPr id="9" name="a02-t"/>
          <p:cNvSpPr txBox="1"/>
          <p:nvPr/>
        </p:nvSpPr>
        <p:spPr>
          <a:xfrm>
            <a:off x="4434840" y="1874520"/>
            <a:ext cx="3611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DZ" sz="1400" noProof="0" dirty="0">
                <a:solidFill>
                  <a:schemeClr val="tx1"/>
                </a:solidFill>
              </a:rPr>
              <a:t>يمتصّ سطح الأرض جزءًا من الطاقة فيسخن.</a:t>
            </a:r>
            <a:endParaRPr lang="ar-DZ" sz="1400" noProof="0" dirty="0"/>
          </a:p>
        </p:txBody>
      </p:sp>
      <p:sp>
        <p:nvSpPr>
          <p:cNvPr id="10" name="a03-n"/>
          <p:cNvSpPr/>
          <p:nvPr/>
        </p:nvSpPr>
        <p:spPr>
          <a:xfrm>
            <a:off x="8183880" y="260604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11" name="a03-nt"/>
          <p:cNvSpPr txBox="1"/>
          <p:nvPr/>
        </p:nvSpPr>
        <p:spPr>
          <a:xfrm>
            <a:off x="8183880" y="26060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r-DZ" sz="1800" b="1" noProof="0" dirty="0">
                <a:solidFill>
                  <a:schemeClr val="bg1"/>
                </a:solidFill>
              </a:rPr>
              <a:t>3</a:t>
            </a:r>
            <a:endParaRPr lang="ar-DZ" sz="1800" noProof="0" dirty="0"/>
          </a:p>
        </p:txBody>
      </p:sp>
      <p:sp>
        <p:nvSpPr>
          <p:cNvPr id="12" name="a03-t"/>
          <p:cNvSpPr txBox="1"/>
          <p:nvPr/>
        </p:nvSpPr>
        <p:spPr>
          <a:xfrm>
            <a:off x="4434840" y="2560320"/>
            <a:ext cx="3611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DZ" sz="1400" noProof="0" dirty="0">
                <a:solidFill>
                  <a:schemeClr val="tx1"/>
                </a:solidFill>
              </a:rPr>
              <a:t>يُعيد السطح إشعاع الحرارة نحو الفضاء (أشعة تحت حمراء).</a:t>
            </a:r>
            <a:endParaRPr lang="ar-DZ" sz="1400" noProof="0" dirty="0"/>
          </a:p>
        </p:txBody>
      </p:sp>
      <p:sp>
        <p:nvSpPr>
          <p:cNvPr id="13" name="a04-n"/>
          <p:cNvSpPr/>
          <p:nvPr/>
        </p:nvSpPr>
        <p:spPr>
          <a:xfrm>
            <a:off x="8183880" y="3291840"/>
            <a:ext cx="502920" cy="502920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14" name="a04-nt"/>
          <p:cNvSpPr txBox="1"/>
          <p:nvPr/>
        </p:nvSpPr>
        <p:spPr>
          <a:xfrm>
            <a:off x="8183880" y="32918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r-DZ" sz="1800" b="1" noProof="0" dirty="0">
                <a:solidFill>
                  <a:schemeClr val="bg1"/>
                </a:solidFill>
              </a:rPr>
              <a:t>4</a:t>
            </a:r>
            <a:endParaRPr lang="ar-DZ" sz="1800" noProof="0" dirty="0"/>
          </a:p>
        </p:txBody>
      </p:sp>
      <p:sp>
        <p:nvSpPr>
          <p:cNvPr id="15" name="a04-t"/>
          <p:cNvSpPr txBox="1"/>
          <p:nvPr/>
        </p:nvSpPr>
        <p:spPr>
          <a:xfrm>
            <a:off x="4434840" y="3246120"/>
            <a:ext cx="3611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DZ" sz="1400" noProof="0" dirty="0">
                <a:solidFill>
                  <a:schemeClr val="tx1"/>
                </a:solidFill>
              </a:rPr>
              <a:t>تحبس الغازات الدفيئة جزءًا من هذه الحرارة فترتفع حرارة الكوكب.</a:t>
            </a:r>
            <a:endParaRPr lang="ar-DZ" sz="1400" noProof="0" dirty="0"/>
          </a:p>
        </p:txBody>
      </p:sp>
      <p:sp>
        <p:nvSpPr>
          <p:cNvPr id="16" name="a05-note"/>
          <p:cNvSpPr/>
          <p:nvPr/>
        </p:nvSpPr>
        <p:spPr>
          <a:xfrm>
            <a:off x="4434840" y="4023360"/>
            <a:ext cx="4251960" cy="640080"/>
          </a:xfrm>
          <a:prstGeom prst="roundRect">
            <a:avLst>
              <a:gd name="adj" fmla="val 17143"/>
            </a:avLst>
          </a:prstGeom>
          <a:solidFill>
            <a:srgbClr val="FCE8E1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17" name="a05-nt"/>
          <p:cNvSpPr txBox="1"/>
          <p:nvPr/>
        </p:nvSpPr>
        <p:spPr>
          <a:xfrm>
            <a:off x="4572000" y="4050792"/>
            <a:ext cx="39776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DZ" sz="1300" b="1" noProof="0" dirty="0">
                <a:solidFill>
                  <a:schemeClr val="tx2"/>
                </a:solidFill>
              </a:rPr>
              <a:t>الأثر </a:t>
            </a:r>
            <a:r>
              <a:rPr lang="ar-DZ" sz="1300" b="1" noProof="0" dirty="0" err="1">
                <a:solidFill>
                  <a:schemeClr val="tx2"/>
                </a:solidFill>
              </a:rPr>
              <a:t>الدفيئي</a:t>
            </a:r>
            <a:r>
              <a:rPr lang="ar-DZ" sz="1300" b="1" noProof="0" dirty="0">
                <a:solidFill>
                  <a:schemeClr val="tx2"/>
                </a:solidFill>
              </a:rPr>
              <a:t> طبيعي وضروري للحياة، لكنّ تضخيمه بفعل الإنسان يسبّب </a:t>
            </a:r>
            <a:r>
              <a:rPr lang="ar-DZ" sz="1300" b="1" noProof="0" dirty="0" err="1">
                <a:solidFill>
                  <a:schemeClr val="tx2"/>
                </a:solidFill>
              </a:rPr>
              <a:t>احترارًا</a:t>
            </a:r>
            <a:r>
              <a:rPr lang="ar-DZ" sz="1300" b="1" noProof="0" dirty="0">
                <a:solidFill>
                  <a:schemeClr val="tx2"/>
                </a:solidFill>
              </a:rPr>
              <a:t> مفرطًا.</a:t>
            </a:r>
            <a:endParaRPr lang="ar-DZ" sz="130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5720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C757D"/>
                </a:solidFill>
              </a:defRPr>
            </a:lvl1pPr>
          </a:lstStyle>
          <a:p>
            <a:pPr algn="l"/>
            <a:fld id="{F7021451-1387-4CA6-816F-3879F97B5CBC}" type="slidenum">
              <a:rPr lang="ar-DZ" b="0" noProof="0" smtClean="0"/>
              <a:t>3</a:t>
            </a:fld>
            <a:endParaRPr lang="ar-DZ" noProof="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8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6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4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2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9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DZ" sz="3000" b="1" noProof="0" dirty="0">
                <a:solidFill>
                  <a:schemeClr val="tx2"/>
                </a:solidFill>
              </a:rPr>
              <a:t>الغازات الدفيئة الرئيسية</a:t>
            </a:r>
            <a:endParaRPr lang="ar-DZ" sz="3000" noProof="0" dirty="0"/>
          </a:p>
        </p:txBody>
      </p:sp>
      <p:sp>
        <p:nvSpPr>
          <p:cNvPr id="3" name="a01-card"/>
          <p:cNvSpPr/>
          <p:nvPr/>
        </p:nvSpPr>
        <p:spPr>
          <a:xfrm>
            <a:off x="6848856" y="1234440"/>
            <a:ext cx="1828800" cy="329184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4" name="a01-badge"/>
          <p:cNvSpPr/>
          <p:nvPr/>
        </p:nvSpPr>
        <p:spPr>
          <a:xfrm>
            <a:off x="7077456" y="1463040"/>
            <a:ext cx="1371600" cy="1005840"/>
          </a:xfrm>
          <a:prstGeom prst="roundRect">
            <a:avLst>
              <a:gd name="adj" fmla="val 9091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5" name="a01-f"/>
          <p:cNvSpPr txBox="1"/>
          <p:nvPr/>
        </p:nvSpPr>
        <p:spPr>
          <a:xfrm>
            <a:off x="7077456" y="1463040"/>
            <a:ext cx="1371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r-DZ" sz="3400" b="1" noProof="0" dirty="0">
                <a:solidFill>
                  <a:schemeClr val="bg1"/>
                </a:solidFill>
              </a:rPr>
              <a:t>CO₂</a:t>
            </a:r>
            <a:endParaRPr lang="ar-DZ" sz="3400" noProof="0" dirty="0"/>
          </a:p>
        </p:txBody>
      </p:sp>
      <p:sp>
        <p:nvSpPr>
          <p:cNvPr id="6" name="a01-n"/>
          <p:cNvSpPr txBox="1"/>
          <p:nvPr/>
        </p:nvSpPr>
        <p:spPr>
          <a:xfrm>
            <a:off x="6986016" y="265176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ar-DZ" sz="1600" b="1" noProof="0" dirty="0">
                <a:solidFill>
                  <a:schemeClr val="tx2"/>
                </a:solidFill>
              </a:rPr>
              <a:t>ثاني أكسيد الكربون</a:t>
            </a:r>
            <a:endParaRPr lang="ar-DZ" sz="1600" noProof="0" dirty="0"/>
          </a:p>
        </p:txBody>
      </p:sp>
      <p:sp>
        <p:nvSpPr>
          <p:cNvPr id="7" name="a01-d"/>
          <p:cNvSpPr txBox="1"/>
          <p:nvPr/>
        </p:nvSpPr>
        <p:spPr>
          <a:xfrm>
            <a:off x="6986016" y="3200400"/>
            <a:ext cx="1554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ar-DZ" sz="1400" noProof="0" dirty="0">
                <a:solidFill>
                  <a:schemeClr val="tx1"/>
                </a:solidFill>
              </a:rPr>
              <a:t>حرق الوقود الأحفوري وإزالة الغابات</a:t>
            </a:r>
            <a:endParaRPr lang="ar-DZ" sz="1400" noProof="0" dirty="0"/>
          </a:p>
        </p:txBody>
      </p:sp>
      <p:sp>
        <p:nvSpPr>
          <p:cNvPr id="8" name="a02-card"/>
          <p:cNvSpPr/>
          <p:nvPr/>
        </p:nvSpPr>
        <p:spPr>
          <a:xfrm>
            <a:off x="4718304" y="1234440"/>
            <a:ext cx="1828800" cy="329184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9" name="a02-badge"/>
          <p:cNvSpPr/>
          <p:nvPr/>
        </p:nvSpPr>
        <p:spPr>
          <a:xfrm>
            <a:off x="4946904" y="1463040"/>
            <a:ext cx="1371600" cy="1005840"/>
          </a:xfrm>
          <a:prstGeom prst="roundRect">
            <a:avLst>
              <a:gd name="adj" fmla="val 9091"/>
            </a:avLst>
          </a:prstGeom>
          <a:solidFill>
            <a:schemeClr val="accent3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10" name="a02-f"/>
          <p:cNvSpPr txBox="1"/>
          <p:nvPr/>
        </p:nvSpPr>
        <p:spPr>
          <a:xfrm>
            <a:off x="4946904" y="1463040"/>
            <a:ext cx="1371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r-DZ" sz="3400" b="1" noProof="0" dirty="0">
                <a:solidFill>
                  <a:schemeClr val="bg1"/>
                </a:solidFill>
              </a:rPr>
              <a:t>CH₄</a:t>
            </a:r>
            <a:endParaRPr lang="ar-DZ" sz="3400" noProof="0" dirty="0"/>
          </a:p>
        </p:txBody>
      </p:sp>
      <p:sp>
        <p:nvSpPr>
          <p:cNvPr id="11" name="a02-n"/>
          <p:cNvSpPr txBox="1"/>
          <p:nvPr/>
        </p:nvSpPr>
        <p:spPr>
          <a:xfrm>
            <a:off x="4855464" y="265176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ar-DZ" sz="1600" b="1" noProof="0" dirty="0">
                <a:solidFill>
                  <a:schemeClr val="tx2"/>
                </a:solidFill>
              </a:rPr>
              <a:t>الميثان</a:t>
            </a:r>
            <a:endParaRPr lang="ar-DZ" sz="1600" noProof="0" dirty="0"/>
          </a:p>
        </p:txBody>
      </p:sp>
      <p:sp>
        <p:nvSpPr>
          <p:cNvPr id="12" name="a02-d"/>
          <p:cNvSpPr txBox="1"/>
          <p:nvPr/>
        </p:nvSpPr>
        <p:spPr>
          <a:xfrm>
            <a:off x="4855464" y="3200400"/>
            <a:ext cx="1554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ar-DZ" sz="1400" noProof="0" dirty="0">
                <a:solidFill>
                  <a:schemeClr val="tx1"/>
                </a:solidFill>
              </a:rPr>
              <a:t>الزراعة وتربية المواشي ومطامر النفايات</a:t>
            </a:r>
            <a:endParaRPr lang="ar-DZ" sz="1400" noProof="0" dirty="0"/>
          </a:p>
        </p:txBody>
      </p:sp>
      <p:sp>
        <p:nvSpPr>
          <p:cNvPr id="13" name="a03-card"/>
          <p:cNvSpPr/>
          <p:nvPr/>
        </p:nvSpPr>
        <p:spPr>
          <a:xfrm>
            <a:off x="2587752" y="1234440"/>
            <a:ext cx="1828800" cy="329184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14" name="a03-badge"/>
          <p:cNvSpPr/>
          <p:nvPr/>
        </p:nvSpPr>
        <p:spPr>
          <a:xfrm>
            <a:off x="2816352" y="1463040"/>
            <a:ext cx="1371600" cy="1005840"/>
          </a:xfrm>
          <a:prstGeom prst="roundRect">
            <a:avLst>
              <a:gd name="adj" fmla="val 9091"/>
            </a:avLst>
          </a:prstGeom>
          <a:solidFill>
            <a:schemeClr val="accent4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15" name="a03-f"/>
          <p:cNvSpPr txBox="1"/>
          <p:nvPr/>
        </p:nvSpPr>
        <p:spPr>
          <a:xfrm>
            <a:off x="2816352" y="1463040"/>
            <a:ext cx="1371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r-DZ" sz="3400" b="1" noProof="0" dirty="0">
                <a:solidFill>
                  <a:schemeClr val="bg1"/>
                </a:solidFill>
              </a:rPr>
              <a:t>N₂O</a:t>
            </a:r>
            <a:endParaRPr lang="ar-DZ" sz="3400" noProof="0" dirty="0"/>
          </a:p>
        </p:txBody>
      </p:sp>
      <p:sp>
        <p:nvSpPr>
          <p:cNvPr id="16" name="a03-n"/>
          <p:cNvSpPr txBox="1"/>
          <p:nvPr/>
        </p:nvSpPr>
        <p:spPr>
          <a:xfrm>
            <a:off x="2724912" y="265176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ar-DZ" sz="1600" b="1" noProof="0" dirty="0">
                <a:solidFill>
                  <a:schemeClr val="tx2"/>
                </a:solidFill>
              </a:rPr>
              <a:t>أكسيد النيتروز</a:t>
            </a:r>
            <a:endParaRPr lang="ar-DZ" sz="1600" noProof="0" dirty="0"/>
          </a:p>
        </p:txBody>
      </p:sp>
      <p:sp>
        <p:nvSpPr>
          <p:cNvPr id="17" name="a03-d"/>
          <p:cNvSpPr txBox="1"/>
          <p:nvPr/>
        </p:nvSpPr>
        <p:spPr>
          <a:xfrm>
            <a:off x="2724912" y="3200400"/>
            <a:ext cx="1554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ar-DZ" sz="1400" noProof="0" dirty="0">
                <a:solidFill>
                  <a:schemeClr val="tx1"/>
                </a:solidFill>
              </a:rPr>
              <a:t>الأسمدة الزراعية وبعض الأنشطة الصناعية</a:t>
            </a:r>
            <a:endParaRPr lang="ar-DZ" sz="1400" noProof="0" dirty="0"/>
          </a:p>
        </p:txBody>
      </p:sp>
      <p:sp>
        <p:nvSpPr>
          <p:cNvPr id="18" name="a04-card"/>
          <p:cNvSpPr/>
          <p:nvPr/>
        </p:nvSpPr>
        <p:spPr>
          <a:xfrm>
            <a:off x="457200" y="1234440"/>
            <a:ext cx="1828800" cy="329184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19" name="a04-badge"/>
          <p:cNvSpPr/>
          <p:nvPr/>
        </p:nvSpPr>
        <p:spPr>
          <a:xfrm>
            <a:off x="685800" y="1463040"/>
            <a:ext cx="1371600" cy="1005840"/>
          </a:xfrm>
          <a:prstGeom prst="roundRect">
            <a:avLst>
              <a:gd name="adj" fmla="val 9091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20" name="a04-f"/>
          <p:cNvSpPr txBox="1"/>
          <p:nvPr/>
        </p:nvSpPr>
        <p:spPr>
          <a:xfrm>
            <a:off x="685800" y="1463040"/>
            <a:ext cx="1371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r-DZ" sz="3400" b="1" noProof="0" dirty="0">
                <a:solidFill>
                  <a:schemeClr val="bg1"/>
                </a:solidFill>
              </a:rPr>
              <a:t>H₂O</a:t>
            </a:r>
            <a:endParaRPr lang="ar-DZ" sz="3400" noProof="0" dirty="0"/>
          </a:p>
        </p:txBody>
      </p:sp>
      <p:sp>
        <p:nvSpPr>
          <p:cNvPr id="21" name="a04-n"/>
          <p:cNvSpPr txBox="1"/>
          <p:nvPr/>
        </p:nvSpPr>
        <p:spPr>
          <a:xfrm>
            <a:off x="594360" y="265176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ar-DZ" sz="1600" b="1" noProof="0" dirty="0">
                <a:solidFill>
                  <a:schemeClr val="tx2"/>
                </a:solidFill>
              </a:rPr>
              <a:t>بخار الماء</a:t>
            </a:r>
            <a:endParaRPr lang="ar-DZ" sz="1600" noProof="0" dirty="0"/>
          </a:p>
        </p:txBody>
      </p:sp>
      <p:sp>
        <p:nvSpPr>
          <p:cNvPr id="22" name="a04-d"/>
          <p:cNvSpPr txBox="1"/>
          <p:nvPr/>
        </p:nvSpPr>
        <p:spPr>
          <a:xfrm>
            <a:off x="594360" y="3200400"/>
            <a:ext cx="1554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ar-DZ" sz="1400" noProof="0" dirty="0">
                <a:solidFill>
                  <a:schemeClr val="tx1"/>
                </a:solidFill>
              </a:rPr>
              <a:t>غاز طبيعي يزداد أثره كلّما ارتفعت الحرارة</a:t>
            </a:r>
            <a:endParaRPr lang="ar-DZ" sz="140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5720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C757D"/>
                </a:solidFill>
              </a:defRPr>
            </a:lvl1pPr>
          </a:lstStyle>
          <a:p>
            <a:pPr algn="l"/>
            <a:fld id="{F7021451-1387-4CA6-816F-3879F97B5CBC}" type="slidenum">
              <a:rPr lang="ar-DZ" b="0" noProof="0" smtClean="0"/>
              <a:t>4</a:t>
            </a:fld>
            <a:endParaRPr lang="ar-DZ" noProof="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8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6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4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2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 descr="/home/claude/v2/img/s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2103120"/>
          </a:xfrm>
          <a:prstGeom prst="rect">
            <a:avLst/>
          </a:prstGeom>
        </p:spPr>
      </p:pic>
      <p:pic>
        <p:nvPicPr>
          <p:cNvPr id="3" name="overlay" descr="/home/claude/v2/img/g_to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2103120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286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DZ" sz="3000" b="1" noProof="0" dirty="0">
                <a:solidFill>
                  <a:schemeClr val="bg1"/>
                </a:solidFill>
              </a:rPr>
              <a:t>أسباب التغيُّر المناخي</a:t>
            </a:r>
            <a:endParaRPr lang="ar-DZ" sz="3000" noProof="0" dirty="0"/>
          </a:p>
        </p:txBody>
      </p:sp>
      <p:sp>
        <p:nvSpPr>
          <p:cNvPr id="5" name="a01-card"/>
          <p:cNvSpPr/>
          <p:nvPr/>
        </p:nvSpPr>
        <p:spPr>
          <a:xfrm>
            <a:off x="6848856" y="2377440"/>
            <a:ext cx="1828800" cy="224028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6" name="a01-ic-c"/>
          <p:cNvSpPr/>
          <p:nvPr/>
        </p:nvSpPr>
        <p:spPr>
          <a:xfrm>
            <a:off x="7415784" y="2029968"/>
            <a:ext cx="694944" cy="694944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ar-DZ" noProof="0" dirty="0"/>
          </a:p>
        </p:txBody>
      </p:sp>
      <p:pic>
        <p:nvPicPr>
          <p:cNvPr id="7" name="a01-ic-i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2571" y="2196755"/>
            <a:ext cx="361371" cy="361371"/>
          </a:xfrm>
          <a:prstGeom prst="rect">
            <a:avLst/>
          </a:prstGeom>
        </p:spPr>
      </p:pic>
      <p:sp>
        <p:nvSpPr>
          <p:cNvPr id="8" name="a01-t"/>
          <p:cNvSpPr txBox="1"/>
          <p:nvPr/>
        </p:nvSpPr>
        <p:spPr>
          <a:xfrm>
            <a:off x="6958584" y="2834640"/>
            <a:ext cx="16093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ar-DZ" sz="1600" b="1" noProof="0" dirty="0">
                <a:solidFill>
                  <a:schemeClr val="tx2"/>
                </a:solidFill>
              </a:rPr>
              <a:t>إنتاج الطاقة</a:t>
            </a:r>
            <a:endParaRPr lang="ar-DZ" sz="1600" noProof="0" dirty="0"/>
          </a:p>
        </p:txBody>
      </p:sp>
      <p:sp>
        <p:nvSpPr>
          <p:cNvPr id="9" name="a01-d"/>
          <p:cNvSpPr txBox="1"/>
          <p:nvPr/>
        </p:nvSpPr>
        <p:spPr>
          <a:xfrm>
            <a:off x="6986016" y="3246120"/>
            <a:ext cx="1554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ar-DZ" sz="1300" noProof="0" dirty="0">
                <a:solidFill>
                  <a:schemeClr val="tx1"/>
                </a:solidFill>
              </a:rPr>
              <a:t>حرق الفحم والنفط والغاز لتوليد الكهرباء والتدفئة.</a:t>
            </a:r>
            <a:endParaRPr lang="ar-DZ" sz="1300" noProof="0" dirty="0"/>
          </a:p>
        </p:txBody>
      </p:sp>
      <p:sp>
        <p:nvSpPr>
          <p:cNvPr id="10" name="a02-card"/>
          <p:cNvSpPr/>
          <p:nvPr/>
        </p:nvSpPr>
        <p:spPr>
          <a:xfrm>
            <a:off x="4718304" y="2377440"/>
            <a:ext cx="1828800" cy="224028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11" name="a02-ic-c"/>
          <p:cNvSpPr/>
          <p:nvPr/>
        </p:nvSpPr>
        <p:spPr>
          <a:xfrm>
            <a:off x="5285232" y="2029968"/>
            <a:ext cx="694944" cy="694944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ar-DZ" noProof="0" dirty="0"/>
          </a:p>
        </p:txBody>
      </p:sp>
      <p:pic>
        <p:nvPicPr>
          <p:cNvPr id="12" name="a02-ic-i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2019" y="2196755"/>
            <a:ext cx="361371" cy="361371"/>
          </a:xfrm>
          <a:prstGeom prst="rect">
            <a:avLst/>
          </a:prstGeom>
        </p:spPr>
      </p:pic>
      <p:sp>
        <p:nvSpPr>
          <p:cNvPr id="13" name="a02-t"/>
          <p:cNvSpPr txBox="1"/>
          <p:nvPr/>
        </p:nvSpPr>
        <p:spPr>
          <a:xfrm>
            <a:off x="4828032" y="2834640"/>
            <a:ext cx="16093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ar-DZ" sz="1600" b="1" noProof="0" dirty="0">
                <a:solidFill>
                  <a:schemeClr val="tx2"/>
                </a:solidFill>
              </a:rPr>
              <a:t>النقل والصناعة</a:t>
            </a:r>
            <a:endParaRPr lang="ar-DZ" sz="1600" noProof="0" dirty="0"/>
          </a:p>
        </p:txBody>
      </p:sp>
      <p:sp>
        <p:nvSpPr>
          <p:cNvPr id="14" name="a02-d"/>
          <p:cNvSpPr txBox="1"/>
          <p:nvPr/>
        </p:nvSpPr>
        <p:spPr>
          <a:xfrm>
            <a:off x="4855464" y="3246120"/>
            <a:ext cx="1554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ar-DZ" sz="1300" noProof="0" dirty="0">
                <a:solidFill>
                  <a:schemeClr val="tx1"/>
                </a:solidFill>
              </a:rPr>
              <a:t>السيارات والطائرات والمصانع تُطلق كميات ضخمة من الغازات.</a:t>
            </a:r>
            <a:endParaRPr lang="ar-DZ" sz="1300" noProof="0" dirty="0"/>
          </a:p>
        </p:txBody>
      </p:sp>
      <p:sp>
        <p:nvSpPr>
          <p:cNvPr id="15" name="a03-card"/>
          <p:cNvSpPr/>
          <p:nvPr/>
        </p:nvSpPr>
        <p:spPr>
          <a:xfrm>
            <a:off x="2587752" y="2377440"/>
            <a:ext cx="1828800" cy="224028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16" name="a03-ic-c"/>
          <p:cNvSpPr/>
          <p:nvPr/>
        </p:nvSpPr>
        <p:spPr>
          <a:xfrm>
            <a:off x="3154680" y="2029968"/>
            <a:ext cx="694944" cy="694944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lstStyle/>
          <a:p>
            <a:endParaRPr lang="ar-DZ" noProof="0" dirty="0"/>
          </a:p>
        </p:txBody>
      </p:sp>
      <p:pic>
        <p:nvPicPr>
          <p:cNvPr id="17" name="a03-ic-i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1467" y="2196755"/>
            <a:ext cx="361371" cy="361371"/>
          </a:xfrm>
          <a:prstGeom prst="rect">
            <a:avLst/>
          </a:prstGeom>
        </p:spPr>
      </p:pic>
      <p:sp>
        <p:nvSpPr>
          <p:cNvPr id="18" name="a03-t"/>
          <p:cNvSpPr txBox="1"/>
          <p:nvPr/>
        </p:nvSpPr>
        <p:spPr>
          <a:xfrm>
            <a:off x="2697480" y="2834640"/>
            <a:ext cx="16093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ar-DZ" sz="1600" b="1" noProof="0" dirty="0">
                <a:solidFill>
                  <a:schemeClr val="tx2"/>
                </a:solidFill>
              </a:rPr>
              <a:t>إزالة الغابات</a:t>
            </a:r>
            <a:endParaRPr lang="ar-DZ" sz="1600" noProof="0" dirty="0"/>
          </a:p>
        </p:txBody>
      </p:sp>
      <p:sp>
        <p:nvSpPr>
          <p:cNvPr id="19" name="a03-d"/>
          <p:cNvSpPr txBox="1"/>
          <p:nvPr/>
        </p:nvSpPr>
        <p:spPr>
          <a:xfrm>
            <a:off x="2724912" y="3246120"/>
            <a:ext cx="1554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ar-DZ" sz="1300" noProof="0" dirty="0">
                <a:solidFill>
                  <a:schemeClr val="tx1"/>
                </a:solidFill>
              </a:rPr>
              <a:t>قطع الأشجار يُضعف قدرة الأرض على امتصاص CO₂.</a:t>
            </a:r>
            <a:endParaRPr lang="ar-DZ" sz="1300" noProof="0" dirty="0"/>
          </a:p>
        </p:txBody>
      </p:sp>
      <p:sp>
        <p:nvSpPr>
          <p:cNvPr id="20" name="a04-card"/>
          <p:cNvSpPr/>
          <p:nvPr/>
        </p:nvSpPr>
        <p:spPr>
          <a:xfrm>
            <a:off x="457200" y="2377440"/>
            <a:ext cx="1828800" cy="224028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21" name="a04-ic-c"/>
          <p:cNvSpPr/>
          <p:nvPr/>
        </p:nvSpPr>
        <p:spPr>
          <a:xfrm>
            <a:off x="1024128" y="2029968"/>
            <a:ext cx="694944" cy="694944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ar-DZ" noProof="0" dirty="0"/>
          </a:p>
        </p:txBody>
      </p:sp>
      <p:pic>
        <p:nvPicPr>
          <p:cNvPr id="22" name="a04-ic-i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0915" y="2196755"/>
            <a:ext cx="361371" cy="361371"/>
          </a:xfrm>
          <a:prstGeom prst="rect">
            <a:avLst/>
          </a:prstGeom>
        </p:spPr>
      </p:pic>
      <p:sp>
        <p:nvSpPr>
          <p:cNvPr id="23" name="a04-t"/>
          <p:cNvSpPr txBox="1"/>
          <p:nvPr/>
        </p:nvSpPr>
        <p:spPr>
          <a:xfrm>
            <a:off x="566928" y="2834640"/>
            <a:ext cx="16093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ar-DZ" sz="1600" b="1" noProof="0" dirty="0">
                <a:solidFill>
                  <a:schemeClr val="tx2"/>
                </a:solidFill>
              </a:rPr>
              <a:t>الاستهلاك المفرط</a:t>
            </a:r>
            <a:endParaRPr lang="ar-DZ" sz="1600" noProof="0" dirty="0"/>
          </a:p>
        </p:txBody>
      </p:sp>
      <p:sp>
        <p:nvSpPr>
          <p:cNvPr id="24" name="a04-d"/>
          <p:cNvSpPr txBox="1"/>
          <p:nvPr/>
        </p:nvSpPr>
        <p:spPr>
          <a:xfrm>
            <a:off x="594360" y="3246120"/>
            <a:ext cx="1554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ar-DZ" sz="1300" noProof="0" dirty="0">
                <a:solidFill>
                  <a:schemeClr val="tx1"/>
                </a:solidFill>
              </a:rPr>
              <a:t>أنماط إنتاج واستهلاك غير مستدامة وهدر للطاقة.</a:t>
            </a:r>
            <a:endParaRPr lang="ar-DZ" sz="130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5720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C757D"/>
                </a:solidFill>
              </a:defRPr>
            </a:lvl1pPr>
          </a:lstStyle>
          <a:p>
            <a:pPr algn="l"/>
            <a:fld id="{F7021451-1387-4CA6-816F-3879F97B5CBC}" type="slidenum">
              <a:rPr lang="ar-DZ" b="0" noProof="0" smtClean="0"/>
              <a:t>5</a:t>
            </a:fld>
            <a:endParaRPr lang="ar-DZ" noProof="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8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6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4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2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g-photo" descr="/home/claude/v2/img/s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overlay" descr="/home/claude/v2/img/g_r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DZ" sz="3000" b="1" noProof="0" dirty="0">
                <a:solidFill>
                  <a:schemeClr val="bg1"/>
                </a:solidFill>
              </a:rPr>
              <a:t>أدلّة ومؤشّرات التغيُّر المناخي</a:t>
            </a:r>
            <a:endParaRPr lang="ar-DZ" sz="3000" noProof="0" dirty="0"/>
          </a:p>
        </p:txBody>
      </p:sp>
      <p:sp>
        <p:nvSpPr>
          <p:cNvPr id="5" name="a01-stat"/>
          <p:cNvSpPr txBox="1"/>
          <p:nvPr/>
        </p:nvSpPr>
        <p:spPr>
          <a:xfrm>
            <a:off x="5760720" y="1143000"/>
            <a:ext cx="2926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ar-DZ" sz="5400" b="1" noProof="0" dirty="0">
                <a:solidFill>
                  <a:schemeClr val="accent3"/>
                </a:solidFill>
              </a:rPr>
              <a:t>+1.1°C</a:t>
            </a:r>
            <a:endParaRPr lang="ar-DZ" sz="5400" noProof="0" dirty="0"/>
          </a:p>
        </p:txBody>
      </p:sp>
      <p:sp>
        <p:nvSpPr>
          <p:cNvPr id="6" name="a01-lbl"/>
          <p:cNvSpPr txBox="1"/>
          <p:nvPr/>
        </p:nvSpPr>
        <p:spPr>
          <a:xfrm>
            <a:off x="4937760" y="201168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1200" noProof="0" dirty="0">
                <a:solidFill>
                  <a:schemeClr val="bg1"/>
                </a:solidFill>
              </a:rPr>
              <a:t>ارتفاع متوسّط حرارة الأرض مقارنةً بما قبل العصر الصناعي (IPCC، متوسّط 2011–2020)</a:t>
            </a:r>
            <a:endParaRPr lang="ar-DZ" sz="1200" noProof="0" dirty="0"/>
          </a:p>
        </p:txBody>
      </p:sp>
      <p:sp>
        <p:nvSpPr>
          <p:cNvPr id="7" name="a02-ic-c"/>
          <p:cNvSpPr/>
          <p:nvPr/>
        </p:nvSpPr>
        <p:spPr>
          <a:xfrm>
            <a:off x="8183880" y="2761488"/>
            <a:ext cx="502920" cy="502920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ar-DZ" noProof="0" dirty="0"/>
          </a:p>
        </p:txBody>
      </p:sp>
      <p:pic>
        <p:nvPicPr>
          <p:cNvPr id="8" name="a02-ic-i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4581" y="2882189"/>
            <a:ext cx="261518" cy="261518"/>
          </a:xfrm>
          <a:prstGeom prst="rect">
            <a:avLst/>
          </a:prstGeom>
        </p:spPr>
      </p:pic>
      <p:sp>
        <p:nvSpPr>
          <p:cNvPr id="9" name="a02-t"/>
          <p:cNvSpPr txBox="1"/>
          <p:nvPr/>
        </p:nvSpPr>
        <p:spPr>
          <a:xfrm>
            <a:off x="4937760" y="27432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1500" b="1" noProof="0" dirty="0">
                <a:solidFill>
                  <a:schemeClr val="bg1"/>
                </a:solidFill>
              </a:rPr>
              <a:t>ذوبان الجليد</a:t>
            </a:r>
            <a:endParaRPr lang="ar-DZ" sz="1500" noProof="0" dirty="0"/>
          </a:p>
        </p:txBody>
      </p:sp>
      <p:sp>
        <p:nvSpPr>
          <p:cNvPr id="10" name="a02-d"/>
          <p:cNvSpPr txBox="1"/>
          <p:nvPr/>
        </p:nvSpPr>
        <p:spPr>
          <a:xfrm>
            <a:off x="4937760" y="302666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1200" noProof="0" dirty="0">
                <a:solidFill>
                  <a:schemeClr val="bg2"/>
                </a:solidFill>
              </a:rPr>
              <a:t>تراجع الأنهار الجليدية والجليد القطبي بسرعة.</a:t>
            </a:r>
            <a:endParaRPr lang="ar-DZ" sz="1200" noProof="0" dirty="0"/>
          </a:p>
        </p:txBody>
      </p:sp>
      <p:sp>
        <p:nvSpPr>
          <p:cNvPr id="11" name="a03-ic-c"/>
          <p:cNvSpPr/>
          <p:nvPr/>
        </p:nvSpPr>
        <p:spPr>
          <a:xfrm>
            <a:off x="8183880" y="3419856"/>
            <a:ext cx="502920" cy="50292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ar-DZ" noProof="0" dirty="0"/>
          </a:p>
        </p:txBody>
      </p:sp>
      <p:pic>
        <p:nvPicPr>
          <p:cNvPr id="12" name="a03-ic-i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4581" y="3540557"/>
            <a:ext cx="261518" cy="261518"/>
          </a:xfrm>
          <a:prstGeom prst="rect">
            <a:avLst/>
          </a:prstGeom>
        </p:spPr>
      </p:pic>
      <p:sp>
        <p:nvSpPr>
          <p:cNvPr id="13" name="a03-t"/>
          <p:cNvSpPr txBox="1"/>
          <p:nvPr/>
        </p:nvSpPr>
        <p:spPr>
          <a:xfrm>
            <a:off x="4937760" y="34015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1500" b="1" noProof="0" dirty="0">
                <a:solidFill>
                  <a:schemeClr val="bg1"/>
                </a:solidFill>
              </a:rPr>
              <a:t>ارتفاع مستوى البحر</a:t>
            </a:r>
            <a:endParaRPr lang="ar-DZ" sz="1500" noProof="0" dirty="0"/>
          </a:p>
        </p:txBody>
      </p:sp>
      <p:sp>
        <p:nvSpPr>
          <p:cNvPr id="14" name="a03-d"/>
          <p:cNvSpPr txBox="1"/>
          <p:nvPr/>
        </p:nvSpPr>
        <p:spPr>
          <a:xfrm>
            <a:off x="4937760" y="368503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1200" noProof="0" dirty="0">
                <a:solidFill>
                  <a:schemeClr val="bg2"/>
                </a:solidFill>
              </a:rPr>
              <a:t>بسبب ذوبان الجليد وتمدّد مياه المحيطات.</a:t>
            </a:r>
            <a:endParaRPr lang="ar-DZ" sz="1200" noProof="0" dirty="0"/>
          </a:p>
        </p:txBody>
      </p:sp>
      <p:sp>
        <p:nvSpPr>
          <p:cNvPr id="15" name="a04-ic-c"/>
          <p:cNvSpPr/>
          <p:nvPr/>
        </p:nvSpPr>
        <p:spPr>
          <a:xfrm>
            <a:off x="8183880" y="4078224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ar-DZ" noProof="0" dirty="0"/>
          </a:p>
        </p:txBody>
      </p:sp>
      <p:pic>
        <p:nvPicPr>
          <p:cNvPr id="16" name="a04-ic-i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4581" y="4198925"/>
            <a:ext cx="261518" cy="261518"/>
          </a:xfrm>
          <a:prstGeom prst="rect">
            <a:avLst/>
          </a:prstGeom>
        </p:spPr>
      </p:pic>
      <p:sp>
        <p:nvSpPr>
          <p:cNvPr id="17" name="a04-t"/>
          <p:cNvSpPr txBox="1"/>
          <p:nvPr/>
        </p:nvSpPr>
        <p:spPr>
          <a:xfrm>
            <a:off x="4937760" y="405993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1500" b="1" noProof="0" dirty="0">
                <a:solidFill>
                  <a:schemeClr val="bg1"/>
                </a:solidFill>
              </a:rPr>
              <a:t>ظواهر متطرّفة</a:t>
            </a:r>
            <a:endParaRPr lang="ar-DZ" sz="1500" noProof="0" dirty="0"/>
          </a:p>
        </p:txBody>
      </p:sp>
      <p:sp>
        <p:nvSpPr>
          <p:cNvPr id="18" name="a04-d"/>
          <p:cNvSpPr txBox="1"/>
          <p:nvPr/>
        </p:nvSpPr>
        <p:spPr>
          <a:xfrm>
            <a:off x="4937760" y="43434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1200" noProof="0" dirty="0">
                <a:solidFill>
                  <a:schemeClr val="bg2"/>
                </a:solidFill>
              </a:rPr>
              <a:t>موجات حرّ وجفاف وفيضانات أكثر تكرارًا.</a:t>
            </a:r>
            <a:endParaRPr lang="ar-DZ" sz="120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5720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ar-DZ" b="0" noProof="0" smtClean="0"/>
              <a:t>6</a:t>
            </a:fld>
            <a:endParaRPr lang="ar-DZ" noProof="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8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6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4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2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434840" y="274320"/>
            <a:ext cx="4251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DZ" sz="2600" b="1" noProof="0" dirty="0">
                <a:solidFill>
                  <a:schemeClr val="tx2"/>
                </a:solidFill>
              </a:rPr>
              <a:t>آثار التغيُّر المناخي</a:t>
            </a:r>
            <a:endParaRPr lang="ar-DZ" sz="2600" noProof="0" dirty="0"/>
          </a:p>
        </p:txBody>
      </p:sp>
      <p:pic>
        <p:nvPicPr>
          <p:cNvPr id="3" name="photo" descr="/home/claude/v2/img/s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114800" cy="5143500"/>
          </a:xfrm>
          <a:prstGeom prst="rect">
            <a:avLst/>
          </a:prstGeom>
        </p:spPr>
      </p:pic>
      <p:sp>
        <p:nvSpPr>
          <p:cNvPr id="4" name="a01-card"/>
          <p:cNvSpPr/>
          <p:nvPr/>
        </p:nvSpPr>
        <p:spPr>
          <a:xfrm>
            <a:off x="6629400" y="1188720"/>
            <a:ext cx="2057400" cy="1600200"/>
          </a:xfrm>
          <a:prstGeom prst="roundRect">
            <a:avLst>
              <a:gd name="adj" fmla="val 6857"/>
            </a:avLst>
          </a:prstGeom>
          <a:solidFill>
            <a:srgbClr val="E9F2E4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5" name="a01-ic-c"/>
          <p:cNvSpPr/>
          <p:nvPr/>
        </p:nvSpPr>
        <p:spPr>
          <a:xfrm>
            <a:off x="8092440" y="1353312"/>
            <a:ext cx="457200" cy="45720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lstStyle/>
          <a:p>
            <a:endParaRPr lang="ar-DZ" noProof="0" dirty="0"/>
          </a:p>
        </p:txBody>
      </p:sp>
      <p:pic>
        <p:nvPicPr>
          <p:cNvPr id="6" name="a01-ic-i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2168" y="1463040"/>
            <a:ext cx="237744" cy="237744"/>
          </a:xfrm>
          <a:prstGeom prst="rect">
            <a:avLst/>
          </a:prstGeom>
        </p:spPr>
      </p:pic>
      <p:sp>
        <p:nvSpPr>
          <p:cNvPr id="7" name="a01-t"/>
          <p:cNvSpPr txBox="1"/>
          <p:nvPr/>
        </p:nvSpPr>
        <p:spPr>
          <a:xfrm>
            <a:off x="6766560" y="1408176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DZ" sz="1400" b="1" noProof="0" dirty="0">
                <a:solidFill>
                  <a:schemeClr val="accent5"/>
                </a:solidFill>
              </a:rPr>
              <a:t>التنوّع الحيوي</a:t>
            </a:r>
            <a:endParaRPr lang="ar-DZ" sz="1400" noProof="0" dirty="0"/>
          </a:p>
        </p:txBody>
      </p:sp>
      <p:sp>
        <p:nvSpPr>
          <p:cNvPr id="8" name="a01-d"/>
          <p:cNvSpPr txBox="1"/>
          <p:nvPr/>
        </p:nvSpPr>
        <p:spPr>
          <a:xfrm>
            <a:off x="6766560" y="1920240"/>
            <a:ext cx="1783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1300" noProof="0" dirty="0">
                <a:solidFill>
                  <a:schemeClr val="tx1"/>
                </a:solidFill>
              </a:rPr>
              <a:t>اختلال التوازن البيئي وتهديد أنواع بالانقراض.</a:t>
            </a:r>
            <a:endParaRPr lang="ar-DZ" sz="1300" noProof="0" dirty="0"/>
          </a:p>
        </p:txBody>
      </p:sp>
      <p:sp>
        <p:nvSpPr>
          <p:cNvPr id="9" name="a02-card"/>
          <p:cNvSpPr/>
          <p:nvPr/>
        </p:nvSpPr>
        <p:spPr>
          <a:xfrm>
            <a:off x="4434840" y="1188720"/>
            <a:ext cx="2057400" cy="1600200"/>
          </a:xfrm>
          <a:prstGeom prst="roundRect">
            <a:avLst>
              <a:gd name="adj" fmla="val 6857"/>
            </a:avLst>
          </a:prstGeom>
          <a:solidFill>
            <a:srgbClr val="FDF0E2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10" name="a02-ic-c"/>
          <p:cNvSpPr/>
          <p:nvPr/>
        </p:nvSpPr>
        <p:spPr>
          <a:xfrm>
            <a:off x="5897880" y="1353312"/>
            <a:ext cx="457200" cy="45720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ar-DZ" noProof="0" dirty="0"/>
          </a:p>
        </p:txBody>
      </p:sp>
      <p:pic>
        <p:nvPicPr>
          <p:cNvPr id="11" name="a02-ic-i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608" y="1463040"/>
            <a:ext cx="237744" cy="237744"/>
          </a:xfrm>
          <a:prstGeom prst="rect">
            <a:avLst/>
          </a:prstGeom>
        </p:spPr>
      </p:pic>
      <p:sp>
        <p:nvSpPr>
          <p:cNvPr id="12" name="a02-t"/>
          <p:cNvSpPr txBox="1"/>
          <p:nvPr/>
        </p:nvSpPr>
        <p:spPr>
          <a:xfrm>
            <a:off x="4572000" y="1408176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DZ" sz="1400" b="1" noProof="0" dirty="0">
                <a:solidFill>
                  <a:schemeClr val="accent3"/>
                </a:solidFill>
              </a:rPr>
              <a:t>الغذاء والماء</a:t>
            </a:r>
            <a:endParaRPr lang="ar-DZ" sz="1400" noProof="0" dirty="0"/>
          </a:p>
        </p:txBody>
      </p:sp>
      <p:sp>
        <p:nvSpPr>
          <p:cNvPr id="13" name="a02-d"/>
          <p:cNvSpPr txBox="1"/>
          <p:nvPr/>
        </p:nvSpPr>
        <p:spPr>
          <a:xfrm>
            <a:off x="4572000" y="1920240"/>
            <a:ext cx="1783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1300" noProof="0" dirty="0">
                <a:solidFill>
                  <a:schemeClr val="tx1"/>
                </a:solidFill>
              </a:rPr>
              <a:t>تراجع المحاصيل وتهديد الأمن الغذائي والمائي.</a:t>
            </a:r>
            <a:endParaRPr lang="ar-DZ" sz="1300" noProof="0" dirty="0"/>
          </a:p>
        </p:txBody>
      </p:sp>
      <p:sp>
        <p:nvSpPr>
          <p:cNvPr id="14" name="a03-card"/>
          <p:cNvSpPr/>
          <p:nvPr/>
        </p:nvSpPr>
        <p:spPr>
          <a:xfrm>
            <a:off x="6629400" y="2926080"/>
            <a:ext cx="2057400" cy="1600200"/>
          </a:xfrm>
          <a:prstGeom prst="roundRect">
            <a:avLst>
              <a:gd name="adj" fmla="val 6857"/>
            </a:avLst>
          </a:prstGeom>
          <a:solidFill>
            <a:srgbClr val="FCE8E1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15" name="a03-ic-c"/>
          <p:cNvSpPr/>
          <p:nvPr/>
        </p:nvSpPr>
        <p:spPr>
          <a:xfrm>
            <a:off x="8092440" y="30906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ar-DZ" noProof="0" dirty="0"/>
          </a:p>
        </p:txBody>
      </p:sp>
      <p:pic>
        <p:nvPicPr>
          <p:cNvPr id="16" name="a03-ic-i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2168" y="3200400"/>
            <a:ext cx="237744" cy="237744"/>
          </a:xfrm>
          <a:prstGeom prst="rect">
            <a:avLst/>
          </a:prstGeom>
        </p:spPr>
      </p:pic>
      <p:sp>
        <p:nvSpPr>
          <p:cNvPr id="17" name="a03-t"/>
          <p:cNvSpPr txBox="1"/>
          <p:nvPr/>
        </p:nvSpPr>
        <p:spPr>
          <a:xfrm>
            <a:off x="6766560" y="3145536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DZ" sz="1400" b="1" noProof="0" dirty="0">
                <a:solidFill>
                  <a:schemeClr val="accent1"/>
                </a:solidFill>
              </a:rPr>
              <a:t>صحة الإنسان</a:t>
            </a:r>
            <a:endParaRPr lang="ar-DZ" sz="1400" noProof="0" dirty="0"/>
          </a:p>
        </p:txBody>
      </p:sp>
      <p:sp>
        <p:nvSpPr>
          <p:cNvPr id="18" name="a03-d"/>
          <p:cNvSpPr txBox="1"/>
          <p:nvPr/>
        </p:nvSpPr>
        <p:spPr>
          <a:xfrm>
            <a:off x="6766560" y="3657600"/>
            <a:ext cx="1783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1300" noProof="0" dirty="0">
                <a:solidFill>
                  <a:schemeClr val="tx1"/>
                </a:solidFill>
              </a:rPr>
              <a:t>أمراض مرتبطة بموجات الحرّ وانتشار بعض الأوبئة.</a:t>
            </a:r>
            <a:endParaRPr lang="ar-DZ" sz="1300" noProof="0" dirty="0"/>
          </a:p>
        </p:txBody>
      </p:sp>
      <p:sp>
        <p:nvSpPr>
          <p:cNvPr id="19" name="a04-card"/>
          <p:cNvSpPr/>
          <p:nvPr/>
        </p:nvSpPr>
        <p:spPr>
          <a:xfrm>
            <a:off x="4434840" y="2926080"/>
            <a:ext cx="2057400" cy="1600200"/>
          </a:xfrm>
          <a:prstGeom prst="roundRect">
            <a:avLst>
              <a:gd name="adj" fmla="val 6857"/>
            </a:avLst>
          </a:prstGeom>
          <a:solidFill>
            <a:srgbClr val="E5EEF5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20" name="a04-ic-c"/>
          <p:cNvSpPr/>
          <p:nvPr/>
        </p:nvSpPr>
        <p:spPr>
          <a:xfrm>
            <a:off x="5897880" y="3090672"/>
            <a:ext cx="457200" cy="457200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ar-DZ" noProof="0" dirty="0"/>
          </a:p>
        </p:txBody>
      </p:sp>
      <p:pic>
        <p:nvPicPr>
          <p:cNvPr id="21" name="a04-ic-i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7608" y="3200400"/>
            <a:ext cx="237744" cy="237744"/>
          </a:xfrm>
          <a:prstGeom prst="rect">
            <a:avLst/>
          </a:prstGeom>
        </p:spPr>
      </p:pic>
      <p:sp>
        <p:nvSpPr>
          <p:cNvPr id="22" name="a04-t"/>
          <p:cNvSpPr txBox="1"/>
          <p:nvPr/>
        </p:nvSpPr>
        <p:spPr>
          <a:xfrm>
            <a:off x="4572000" y="3145536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DZ" sz="1400" b="1" noProof="0" dirty="0">
                <a:solidFill>
                  <a:schemeClr val="accent4"/>
                </a:solidFill>
              </a:rPr>
              <a:t>النزوح السكاني</a:t>
            </a:r>
            <a:endParaRPr lang="ar-DZ" sz="1400" noProof="0" dirty="0"/>
          </a:p>
        </p:txBody>
      </p:sp>
      <p:sp>
        <p:nvSpPr>
          <p:cNvPr id="23" name="a04-d"/>
          <p:cNvSpPr txBox="1"/>
          <p:nvPr/>
        </p:nvSpPr>
        <p:spPr>
          <a:xfrm>
            <a:off x="4572000" y="3657600"/>
            <a:ext cx="1783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1300" noProof="0" dirty="0">
                <a:solidFill>
                  <a:schemeClr val="tx1"/>
                </a:solidFill>
              </a:rPr>
              <a:t>هجرة السكان من المناطق المتضرّرة.</a:t>
            </a:r>
            <a:endParaRPr lang="ar-DZ" sz="130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5720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C757D"/>
                </a:solidFill>
              </a:defRPr>
            </a:lvl1pPr>
          </a:lstStyle>
          <a:p>
            <a:pPr algn="l"/>
            <a:fld id="{F7021451-1387-4CA6-816F-3879F97B5CBC}" type="slidenum">
              <a:rPr lang="ar-DZ" b="0" noProof="0" smtClean="0"/>
              <a:t>7</a:t>
            </a:fld>
            <a:endParaRPr lang="ar-DZ" noProof="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8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6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4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2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 descr="/home/claude/v2/img/s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2011680"/>
          </a:xfrm>
          <a:prstGeom prst="rect">
            <a:avLst/>
          </a:prstGeom>
        </p:spPr>
      </p:pic>
      <p:pic>
        <p:nvPicPr>
          <p:cNvPr id="3" name="overlay" descr="/home/claude/v2/img/g_to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2011680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286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DZ" sz="3000" b="1" noProof="0" dirty="0">
                <a:solidFill>
                  <a:schemeClr val="bg1"/>
                </a:solidFill>
              </a:rPr>
              <a:t>التغيُّر المناخي في الجزائر</a:t>
            </a:r>
            <a:endParaRPr lang="ar-DZ" sz="3000" noProof="0" dirty="0"/>
          </a:p>
        </p:txBody>
      </p:sp>
      <p:sp>
        <p:nvSpPr>
          <p:cNvPr id="5" name="a01-lead"/>
          <p:cNvSpPr txBox="1"/>
          <p:nvPr/>
        </p:nvSpPr>
        <p:spPr>
          <a:xfrm>
            <a:off x="457200" y="217627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1500" b="1" noProof="0" dirty="0">
                <a:solidFill>
                  <a:schemeClr val="tx2"/>
                </a:solidFill>
              </a:rPr>
              <a:t>بلد شبه جافّ يقع معظمه في الصحراء، لذا فهو من أكثر البلدان تأثّرًا بالاحترار.</a:t>
            </a:r>
            <a:endParaRPr lang="ar-DZ" sz="1500" noProof="0" dirty="0"/>
          </a:p>
        </p:txBody>
      </p:sp>
      <p:sp>
        <p:nvSpPr>
          <p:cNvPr id="6" name="a02-card"/>
          <p:cNvSpPr/>
          <p:nvPr/>
        </p:nvSpPr>
        <p:spPr>
          <a:xfrm>
            <a:off x="4663440" y="2697480"/>
            <a:ext cx="4023360" cy="82296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7" name="a02-ic-c"/>
          <p:cNvSpPr/>
          <p:nvPr/>
        </p:nvSpPr>
        <p:spPr>
          <a:xfrm>
            <a:off x="8046720" y="28346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ar-DZ" noProof="0" dirty="0"/>
          </a:p>
        </p:txBody>
      </p:sp>
      <p:pic>
        <p:nvPicPr>
          <p:cNvPr id="8" name="a02-ic-i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8394" y="2966314"/>
            <a:ext cx="285293" cy="285293"/>
          </a:xfrm>
          <a:prstGeom prst="rect">
            <a:avLst/>
          </a:prstGeom>
        </p:spPr>
      </p:pic>
      <p:sp>
        <p:nvSpPr>
          <p:cNvPr id="9" name="a02-t"/>
          <p:cNvSpPr txBox="1"/>
          <p:nvPr/>
        </p:nvSpPr>
        <p:spPr>
          <a:xfrm>
            <a:off x="4846320" y="278892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DZ" sz="1400" noProof="0" dirty="0">
                <a:solidFill>
                  <a:schemeClr val="tx1"/>
                </a:solidFill>
              </a:rPr>
              <a:t>موجات حرّ أشدّ وأطول خلال فصل الصيف.</a:t>
            </a:r>
            <a:endParaRPr lang="ar-DZ" sz="1400" noProof="0" dirty="0"/>
          </a:p>
        </p:txBody>
      </p:sp>
      <p:sp>
        <p:nvSpPr>
          <p:cNvPr id="10" name="a03-card"/>
          <p:cNvSpPr/>
          <p:nvPr/>
        </p:nvSpPr>
        <p:spPr>
          <a:xfrm>
            <a:off x="457200" y="2697480"/>
            <a:ext cx="4023360" cy="82296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11" name="a03-ic-c"/>
          <p:cNvSpPr/>
          <p:nvPr/>
        </p:nvSpPr>
        <p:spPr>
          <a:xfrm>
            <a:off x="3840480" y="2834640"/>
            <a:ext cx="548640" cy="54864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ar-DZ" noProof="0" dirty="0"/>
          </a:p>
        </p:txBody>
      </p:sp>
      <p:pic>
        <p:nvPicPr>
          <p:cNvPr id="12" name="a03-ic-i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2154" y="2966314"/>
            <a:ext cx="285293" cy="285293"/>
          </a:xfrm>
          <a:prstGeom prst="rect">
            <a:avLst/>
          </a:prstGeom>
        </p:spPr>
      </p:pic>
      <p:sp>
        <p:nvSpPr>
          <p:cNvPr id="13" name="a03-t"/>
          <p:cNvSpPr txBox="1"/>
          <p:nvPr/>
        </p:nvSpPr>
        <p:spPr>
          <a:xfrm>
            <a:off x="640080" y="278892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DZ" sz="1400" noProof="0" dirty="0">
                <a:solidFill>
                  <a:schemeClr val="tx1"/>
                </a:solidFill>
              </a:rPr>
              <a:t>اتّساع رقعة التصحّر وتراجع الأراضي الزراعية.</a:t>
            </a:r>
            <a:endParaRPr lang="ar-DZ" sz="1400" noProof="0" dirty="0"/>
          </a:p>
        </p:txBody>
      </p:sp>
      <p:sp>
        <p:nvSpPr>
          <p:cNvPr id="14" name="a04-card"/>
          <p:cNvSpPr/>
          <p:nvPr/>
        </p:nvSpPr>
        <p:spPr>
          <a:xfrm>
            <a:off x="4663440" y="3657600"/>
            <a:ext cx="4023360" cy="82296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15" name="a04-ic-c"/>
          <p:cNvSpPr/>
          <p:nvPr/>
        </p:nvSpPr>
        <p:spPr>
          <a:xfrm>
            <a:off x="8046720" y="3794760"/>
            <a:ext cx="548640" cy="548640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ar-DZ" noProof="0" dirty="0"/>
          </a:p>
        </p:txBody>
      </p:sp>
      <p:pic>
        <p:nvPicPr>
          <p:cNvPr id="16" name="a04-ic-i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8394" y="3926434"/>
            <a:ext cx="285293" cy="285293"/>
          </a:xfrm>
          <a:prstGeom prst="rect">
            <a:avLst/>
          </a:prstGeom>
        </p:spPr>
      </p:pic>
      <p:sp>
        <p:nvSpPr>
          <p:cNvPr id="17" name="a04-t"/>
          <p:cNvSpPr txBox="1"/>
          <p:nvPr/>
        </p:nvSpPr>
        <p:spPr>
          <a:xfrm>
            <a:off x="4846320" y="374904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DZ" sz="1400" noProof="0" dirty="0">
                <a:solidFill>
                  <a:schemeClr val="tx1"/>
                </a:solidFill>
              </a:rPr>
              <a:t>ندرة المياه وتذبذب كميات الأمطار.</a:t>
            </a:r>
            <a:endParaRPr lang="ar-DZ" sz="1400" noProof="0" dirty="0"/>
          </a:p>
        </p:txBody>
      </p:sp>
      <p:sp>
        <p:nvSpPr>
          <p:cNvPr id="18" name="a05-card"/>
          <p:cNvSpPr/>
          <p:nvPr/>
        </p:nvSpPr>
        <p:spPr>
          <a:xfrm>
            <a:off x="457200" y="3657600"/>
            <a:ext cx="4023360" cy="82296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19" name="a05-ic-c"/>
          <p:cNvSpPr/>
          <p:nvPr/>
        </p:nvSpPr>
        <p:spPr>
          <a:xfrm>
            <a:off x="3840480" y="379476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lstStyle/>
          <a:p>
            <a:endParaRPr lang="ar-DZ" noProof="0" dirty="0"/>
          </a:p>
        </p:txBody>
      </p:sp>
      <p:pic>
        <p:nvPicPr>
          <p:cNvPr id="20" name="a05-ic-i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2154" y="3926434"/>
            <a:ext cx="285293" cy="285293"/>
          </a:xfrm>
          <a:prstGeom prst="rect">
            <a:avLst/>
          </a:prstGeom>
        </p:spPr>
      </p:pic>
      <p:sp>
        <p:nvSpPr>
          <p:cNvPr id="21" name="a05-t"/>
          <p:cNvSpPr txBox="1"/>
          <p:nvPr/>
        </p:nvSpPr>
        <p:spPr>
          <a:xfrm>
            <a:off x="640080" y="374904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DZ" sz="1400" noProof="0" dirty="0">
                <a:solidFill>
                  <a:schemeClr val="tx1"/>
                </a:solidFill>
              </a:rPr>
              <a:t>تضرّر الزراعة خاصّة في مناطق السهوب والجنوب.</a:t>
            </a:r>
            <a:endParaRPr lang="ar-DZ" sz="140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5720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C757D"/>
                </a:solidFill>
              </a:defRPr>
            </a:lvl1pPr>
          </a:lstStyle>
          <a:p>
            <a:pPr algn="l"/>
            <a:fld id="{F7021451-1387-4CA6-816F-3879F97B5CBC}" type="slidenum">
              <a:rPr lang="ar-DZ" b="0" noProof="0" smtClean="0"/>
              <a:t>8</a:t>
            </a:fld>
            <a:endParaRPr lang="ar-DZ" noProof="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8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6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14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2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90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g-photo" descr="/home/claude/v2/img/s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overlay" descr="/home/claude/v2/img/g_botto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DZ" sz="3000" b="1" noProof="0" dirty="0">
                <a:solidFill>
                  <a:schemeClr val="bg1"/>
                </a:solidFill>
              </a:rPr>
              <a:t>الحلول والإجراءات</a:t>
            </a:r>
            <a:endParaRPr lang="ar-DZ" sz="3000" noProof="0" dirty="0"/>
          </a:p>
        </p:txBody>
      </p:sp>
      <p:sp>
        <p:nvSpPr>
          <p:cNvPr id="5" name="a01-card"/>
          <p:cNvSpPr/>
          <p:nvPr/>
        </p:nvSpPr>
        <p:spPr>
          <a:xfrm>
            <a:off x="6848856" y="2514600"/>
            <a:ext cx="1828800" cy="2103120"/>
          </a:xfrm>
          <a:prstGeom prst="roundRect">
            <a:avLst>
              <a:gd name="adj" fmla="val 6000"/>
            </a:avLst>
          </a:prstGeom>
          <a:solidFill>
            <a:schemeClr val="tx2">
              <a:alpha val="80000"/>
            </a:schemeClr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6" name="a01-ic-c"/>
          <p:cNvSpPr/>
          <p:nvPr/>
        </p:nvSpPr>
        <p:spPr>
          <a:xfrm>
            <a:off x="8037576" y="2651760"/>
            <a:ext cx="502920" cy="50292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ar-DZ" noProof="0" dirty="0"/>
          </a:p>
        </p:txBody>
      </p:sp>
      <p:pic>
        <p:nvPicPr>
          <p:cNvPr id="7" name="a01-ic-i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8277" y="2772461"/>
            <a:ext cx="261518" cy="261518"/>
          </a:xfrm>
          <a:prstGeom prst="rect">
            <a:avLst/>
          </a:prstGeom>
        </p:spPr>
      </p:pic>
      <p:sp>
        <p:nvSpPr>
          <p:cNvPr id="8" name="a01-tag"/>
          <p:cNvSpPr/>
          <p:nvPr/>
        </p:nvSpPr>
        <p:spPr>
          <a:xfrm>
            <a:off x="6986016" y="2743200"/>
            <a:ext cx="777240" cy="29260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9" name="a01-tagt"/>
          <p:cNvSpPr txBox="1"/>
          <p:nvPr/>
        </p:nvSpPr>
        <p:spPr>
          <a:xfrm>
            <a:off x="6986016" y="2743200"/>
            <a:ext cx="777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DZ" sz="1100" b="1" noProof="0" dirty="0">
                <a:solidFill>
                  <a:schemeClr val="bg1"/>
                </a:solidFill>
              </a:rPr>
              <a:t>تخفيف</a:t>
            </a:r>
            <a:endParaRPr lang="ar-DZ" sz="1100" noProof="0" dirty="0"/>
          </a:p>
        </p:txBody>
      </p:sp>
      <p:sp>
        <p:nvSpPr>
          <p:cNvPr id="10" name="a01-t"/>
          <p:cNvSpPr txBox="1"/>
          <p:nvPr/>
        </p:nvSpPr>
        <p:spPr>
          <a:xfrm>
            <a:off x="6958584" y="3291840"/>
            <a:ext cx="1609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1500" b="1" noProof="0" dirty="0">
                <a:solidFill>
                  <a:schemeClr val="bg1"/>
                </a:solidFill>
              </a:rPr>
              <a:t>الطاقات المتجدّدة</a:t>
            </a:r>
            <a:endParaRPr lang="ar-DZ" sz="1500" noProof="0" dirty="0"/>
          </a:p>
        </p:txBody>
      </p:sp>
      <p:sp>
        <p:nvSpPr>
          <p:cNvPr id="11" name="a01-d"/>
          <p:cNvSpPr txBox="1"/>
          <p:nvPr/>
        </p:nvSpPr>
        <p:spPr>
          <a:xfrm>
            <a:off x="6958584" y="3703320"/>
            <a:ext cx="160934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1200" noProof="0" dirty="0">
                <a:solidFill>
                  <a:schemeClr val="bg2"/>
                </a:solidFill>
              </a:rPr>
              <a:t>الشمسية والريحية بدل الوقود الأحفوري.</a:t>
            </a:r>
            <a:endParaRPr lang="ar-DZ" sz="1200" noProof="0" dirty="0"/>
          </a:p>
        </p:txBody>
      </p:sp>
      <p:sp>
        <p:nvSpPr>
          <p:cNvPr id="12" name="a02-card"/>
          <p:cNvSpPr/>
          <p:nvPr/>
        </p:nvSpPr>
        <p:spPr>
          <a:xfrm>
            <a:off x="4718304" y="2514600"/>
            <a:ext cx="1828800" cy="2103120"/>
          </a:xfrm>
          <a:prstGeom prst="roundRect">
            <a:avLst>
              <a:gd name="adj" fmla="val 6000"/>
            </a:avLst>
          </a:prstGeom>
          <a:solidFill>
            <a:schemeClr val="tx2">
              <a:alpha val="80000"/>
            </a:schemeClr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13" name="a02-ic-c"/>
          <p:cNvSpPr/>
          <p:nvPr/>
        </p:nvSpPr>
        <p:spPr>
          <a:xfrm>
            <a:off x="5907024" y="2651760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lstStyle/>
          <a:p>
            <a:endParaRPr lang="ar-DZ" noProof="0" dirty="0"/>
          </a:p>
        </p:txBody>
      </p:sp>
      <p:pic>
        <p:nvPicPr>
          <p:cNvPr id="14" name="a02-ic-i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7725" y="2772461"/>
            <a:ext cx="261518" cy="261518"/>
          </a:xfrm>
          <a:prstGeom prst="rect">
            <a:avLst/>
          </a:prstGeom>
        </p:spPr>
      </p:pic>
      <p:sp>
        <p:nvSpPr>
          <p:cNvPr id="15" name="a02-tag"/>
          <p:cNvSpPr/>
          <p:nvPr/>
        </p:nvSpPr>
        <p:spPr>
          <a:xfrm>
            <a:off x="4855464" y="2743200"/>
            <a:ext cx="777240" cy="29260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16" name="a02-tagt"/>
          <p:cNvSpPr txBox="1"/>
          <p:nvPr/>
        </p:nvSpPr>
        <p:spPr>
          <a:xfrm>
            <a:off x="4855464" y="2743200"/>
            <a:ext cx="777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DZ" sz="1100" b="1" noProof="0" dirty="0">
                <a:solidFill>
                  <a:schemeClr val="bg1"/>
                </a:solidFill>
              </a:rPr>
              <a:t>تخفيف</a:t>
            </a:r>
            <a:endParaRPr lang="ar-DZ" sz="1100" noProof="0" dirty="0"/>
          </a:p>
        </p:txBody>
      </p:sp>
      <p:sp>
        <p:nvSpPr>
          <p:cNvPr id="17" name="a02-t"/>
          <p:cNvSpPr txBox="1"/>
          <p:nvPr/>
        </p:nvSpPr>
        <p:spPr>
          <a:xfrm>
            <a:off x="4828032" y="3291840"/>
            <a:ext cx="1609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1500" b="1" noProof="0" dirty="0">
                <a:solidFill>
                  <a:schemeClr val="bg1"/>
                </a:solidFill>
              </a:rPr>
              <a:t>التشجير</a:t>
            </a:r>
            <a:endParaRPr lang="ar-DZ" sz="1500" noProof="0" dirty="0"/>
          </a:p>
        </p:txBody>
      </p:sp>
      <p:sp>
        <p:nvSpPr>
          <p:cNvPr id="18" name="a02-d"/>
          <p:cNvSpPr txBox="1"/>
          <p:nvPr/>
        </p:nvSpPr>
        <p:spPr>
          <a:xfrm>
            <a:off x="4828032" y="3703320"/>
            <a:ext cx="160934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1200" noProof="0" dirty="0">
                <a:solidFill>
                  <a:schemeClr val="bg2"/>
                </a:solidFill>
              </a:rPr>
              <a:t>حماية الغابات وغرس الأشجار لامتصاص الكربون.</a:t>
            </a:r>
            <a:endParaRPr lang="ar-DZ" sz="1200" noProof="0" dirty="0"/>
          </a:p>
        </p:txBody>
      </p:sp>
      <p:sp>
        <p:nvSpPr>
          <p:cNvPr id="19" name="a03-card"/>
          <p:cNvSpPr/>
          <p:nvPr/>
        </p:nvSpPr>
        <p:spPr>
          <a:xfrm>
            <a:off x="2587752" y="2514600"/>
            <a:ext cx="1828800" cy="2103120"/>
          </a:xfrm>
          <a:prstGeom prst="roundRect">
            <a:avLst>
              <a:gd name="adj" fmla="val 6000"/>
            </a:avLst>
          </a:prstGeom>
          <a:solidFill>
            <a:schemeClr val="tx2">
              <a:alpha val="80000"/>
            </a:schemeClr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20" name="a03-ic-c"/>
          <p:cNvSpPr/>
          <p:nvPr/>
        </p:nvSpPr>
        <p:spPr>
          <a:xfrm>
            <a:off x="3776472" y="2651760"/>
            <a:ext cx="502920" cy="50292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ar-DZ" noProof="0" dirty="0"/>
          </a:p>
        </p:txBody>
      </p:sp>
      <p:pic>
        <p:nvPicPr>
          <p:cNvPr id="21" name="a03-ic-i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7173" y="2772461"/>
            <a:ext cx="261518" cy="261518"/>
          </a:xfrm>
          <a:prstGeom prst="rect">
            <a:avLst/>
          </a:prstGeom>
        </p:spPr>
      </p:pic>
      <p:sp>
        <p:nvSpPr>
          <p:cNvPr id="22" name="a03-tag"/>
          <p:cNvSpPr/>
          <p:nvPr/>
        </p:nvSpPr>
        <p:spPr>
          <a:xfrm>
            <a:off x="2724912" y="2743200"/>
            <a:ext cx="777240" cy="29260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23" name="a03-tagt"/>
          <p:cNvSpPr txBox="1"/>
          <p:nvPr/>
        </p:nvSpPr>
        <p:spPr>
          <a:xfrm>
            <a:off x="2724912" y="2743200"/>
            <a:ext cx="777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DZ" sz="1100" b="1" noProof="0" dirty="0">
                <a:solidFill>
                  <a:schemeClr val="bg1"/>
                </a:solidFill>
              </a:rPr>
              <a:t>تخفيف</a:t>
            </a:r>
            <a:endParaRPr lang="ar-DZ" sz="1100" noProof="0" dirty="0"/>
          </a:p>
        </p:txBody>
      </p:sp>
      <p:sp>
        <p:nvSpPr>
          <p:cNvPr id="24" name="a03-t"/>
          <p:cNvSpPr txBox="1"/>
          <p:nvPr/>
        </p:nvSpPr>
        <p:spPr>
          <a:xfrm>
            <a:off x="2697480" y="3291840"/>
            <a:ext cx="1609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1500" b="1" noProof="0" dirty="0">
                <a:solidFill>
                  <a:schemeClr val="bg1"/>
                </a:solidFill>
              </a:rPr>
              <a:t>نقل نظيف وتدوير</a:t>
            </a:r>
            <a:endParaRPr lang="ar-DZ" sz="1500" noProof="0" dirty="0"/>
          </a:p>
        </p:txBody>
      </p:sp>
      <p:sp>
        <p:nvSpPr>
          <p:cNvPr id="25" name="a03-d"/>
          <p:cNvSpPr txBox="1"/>
          <p:nvPr/>
        </p:nvSpPr>
        <p:spPr>
          <a:xfrm>
            <a:off x="2697480" y="3703320"/>
            <a:ext cx="160934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1200" noProof="0" dirty="0">
                <a:solidFill>
                  <a:schemeClr val="bg2"/>
                </a:solidFill>
              </a:rPr>
              <a:t>وسائل نقل أقلّ تلويثًا وتقليل النفايات.</a:t>
            </a:r>
            <a:endParaRPr lang="ar-DZ" sz="1200" noProof="0" dirty="0"/>
          </a:p>
        </p:txBody>
      </p:sp>
      <p:sp>
        <p:nvSpPr>
          <p:cNvPr id="26" name="a04-card"/>
          <p:cNvSpPr/>
          <p:nvPr/>
        </p:nvSpPr>
        <p:spPr>
          <a:xfrm>
            <a:off x="457200" y="2514600"/>
            <a:ext cx="1828800" cy="2103120"/>
          </a:xfrm>
          <a:prstGeom prst="roundRect">
            <a:avLst>
              <a:gd name="adj" fmla="val 6000"/>
            </a:avLst>
          </a:prstGeom>
          <a:solidFill>
            <a:schemeClr val="tx2">
              <a:alpha val="80000"/>
            </a:schemeClr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27" name="a04-ic-c"/>
          <p:cNvSpPr/>
          <p:nvPr/>
        </p:nvSpPr>
        <p:spPr>
          <a:xfrm>
            <a:off x="1645920" y="2651760"/>
            <a:ext cx="502920" cy="502920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ar-DZ" noProof="0" dirty="0"/>
          </a:p>
        </p:txBody>
      </p:sp>
      <p:pic>
        <p:nvPicPr>
          <p:cNvPr id="28" name="a04-ic-i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6621" y="2772461"/>
            <a:ext cx="261518" cy="261518"/>
          </a:xfrm>
          <a:prstGeom prst="rect">
            <a:avLst/>
          </a:prstGeom>
        </p:spPr>
      </p:pic>
      <p:sp>
        <p:nvSpPr>
          <p:cNvPr id="29" name="a04-tag"/>
          <p:cNvSpPr/>
          <p:nvPr/>
        </p:nvSpPr>
        <p:spPr>
          <a:xfrm>
            <a:off x="594360" y="2743200"/>
            <a:ext cx="77724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30" name="a04-tagt"/>
          <p:cNvSpPr txBox="1"/>
          <p:nvPr/>
        </p:nvSpPr>
        <p:spPr>
          <a:xfrm>
            <a:off x="594360" y="2743200"/>
            <a:ext cx="777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DZ" sz="1100" b="1" noProof="0" dirty="0">
                <a:solidFill>
                  <a:schemeClr val="bg1"/>
                </a:solidFill>
              </a:rPr>
              <a:t>تكيّف</a:t>
            </a:r>
            <a:endParaRPr lang="ar-DZ" sz="1100" noProof="0" dirty="0"/>
          </a:p>
        </p:txBody>
      </p:sp>
      <p:sp>
        <p:nvSpPr>
          <p:cNvPr id="31" name="a04-t"/>
          <p:cNvSpPr txBox="1"/>
          <p:nvPr/>
        </p:nvSpPr>
        <p:spPr>
          <a:xfrm>
            <a:off x="566928" y="3291840"/>
            <a:ext cx="1609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1500" b="1" noProof="0" dirty="0">
                <a:solidFill>
                  <a:schemeClr val="bg1"/>
                </a:solidFill>
              </a:rPr>
              <a:t>التكيّف</a:t>
            </a:r>
            <a:endParaRPr lang="ar-DZ" sz="1500" noProof="0" dirty="0"/>
          </a:p>
        </p:txBody>
      </p:sp>
      <p:sp>
        <p:nvSpPr>
          <p:cNvPr id="32" name="a04-d"/>
          <p:cNvSpPr txBox="1"/>
          <p:nvPr/>
        </p:nvSpPr>
        <p:spPr>
          <a:xfrm>
            <a:off x="566928" y="3703320"/>
            <a:ext cx="160934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buNone/>
            </a:pPr>
            <a:r>
              <a:rPr lang="ar-DZ" sz="1200" noProof="0" dirty="0">
                <a:solidFill>
                  <a:schemeClr val="bg2"/>
                </a:solidFill>
              </a:rPr>
              <a:t>إدارة ذكية للمياه وزراعة تتحمّل الجفاف.</a:t>
            </a:r>
            <a:endParaRPr lang="ar-DZ" sz="1200" noProof="0" dirty="0"/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5720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ar-DZ" b="0" noProof="0" smtClean="0"/>
              <a:t>9</a:t>
            </a:fld>
            <a:endParaRPr lang="ar-DZ" noProof="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8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6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4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20"/>
                            </p:stCondLst>
                            <p:childTnLst>
                              <p:par>
                                <p:cTn id="1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g-photo" descr="/home/claude/v2/img/s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overlay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B3C49">
              <a:alpha val="70000"/>
            </a:srgbClr>
          </a:solidFill>
          <a:ln/>
        </p:spPr>
        <p:txBody>
          <a:bodyPr/>
          <a:lstStyle/>
          <a:p>
            <a:endParaRPr lang="ar-DZ" noProof="0" dirty="0"/>
          </a:p>
        </p:txBody>
      </p:sp>
      <p:sp>
        <p:nvSpPr>
          <p:cNvPr id="4" name="a01-title"/>
          <p:cNvSpPr txBox="1"/>
          <p:nvPr/>
        </p:nvSpPr>
        <p:spPr>
          <a:xfrm>
            <a:off x="457200" y="4114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DZ" sz="3400" b="1" noProof="0" dirty="0">
                <a:solidFill>
                  <a:schemeClr val="bg1"/>
                </a:solidFill>
              </a:rPr>
              <a:t>الخاتمة: ماذا يمكننا أن نفعل؟</a:t>
            </a:r>
            <a:endParaRPr lang="ar-DZ" sz="3400" noProof="0" dirty="0"/>
          </a:p>
        </p:txBody>
      </p:sp>
      <p:sp>
        <p:nvSpPr>
          <p:cNvPr id="5" name="a01-sub"/>
          <p:cNvSpPr txBox="1"/>
          <p:nvPr/>
        </p:nvSpPr>
        <p:spPr>
          <a:xfrm>
            <a:off x="457200" y="11887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ar-DZ" sz="1600" noProof="0" dirty="0">
                <a:solidFill>
                  <a:schemeClr val="bg1"/>
                </a:solidFill>
              </a:rPr>
              <a:t>التغيُّر المناخي تحدٍّ عالمي يتطلّب تعاون الدول والأفراد معًا.</a:t>
            </a:r>
            <a:endParaRPr lang="ar-DZ" sz="1600" noProof="0" dirty="0"/>
          </a:p>
        </p:txBody>
      </p:sp>
      <p:sp>
        <p:nvSpPr>
          <p:cNvPr id="6" name="a02-ic-c"/>
          <p:cNvSpPr/>
          <p:nvPr/>
        </p:nvSpPr>
        <p:spPr>
          <a:xfrm>
            <a:off x="7306056" y="1874520"/>
            <a:ext cx="914400" cy="91440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ar-DZ" noProof="0" dirty="0"/>
          </a:p>
        </p:txBody>
      </p:sp>
      <p:pic>
        <p:nvPicPr>
          <p:cNvPr id="7" name="a02-ic-i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5512" y="2093976"/>
            <a:ext cx="475488" cy="475488"/>
          </a:xfrm>
          <a:prstGeom prst="rect">
            <a:avLst/>
          </a:prstGeom>
        </p:spPr>
      </p:pic>
      <p:sp>
        <p:nvSpPr>
          <p:cNvPr id="8" name="a02-t"/>
          <p:cNvSpPr txBox="1"/>
          <p:nvPr/>
        </p:nvSpPr>
        <p:spPr>
          <a:xfrm>
            <a:off x="6848856" y="288036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ar-DZ" sz="1500" b="1" noProof="0" dirty="0">
                <a:solidFill>
                  <a:schemeClr val="bg1"/>
                </a:solidFill>
              </a:rPr>
              <a:t>توفير الطاقة</a:t>
            </a:r>
            <a:endParaRPr lang="ar-DZ" sz="1500" noProof="0" dirty="0"/>
          </a:p>
        </p:txBody>
      </p:sp>
      <p:sp>
        <p:nvSpPr>
          <p:cNvPr id="9" name="a03-ic-c"/>
          <p:cNvSpPr/>
          <p:nvPr/>
        </p:nvSpPr>
        <p:spPr>
          <a:xfrm>
            <a:off x="5175504" y="1874520"/>
            <a:ext cx="914400" cy="914400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ar-DZ" noProof="0" dirty="0"/>
          </a:p>
        </p:txBody>
      </p:sp>
      <p:pic>
        <p:nvPicPr>
          <p:cNvPr id="10" name="a03-ic-i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4960" y="2093976"/>
            <a:ext cx="475488" cy="475488"/>
          </a:xfrm>
          <a:prstGeom prst="rect">
            <a:avLst/>
          </a:prstGeom>
        </p:spPr>
      </p:pic>
      <p:sp>
        <p:nvSpPr>
          <p:cNvPr id="11" name="a03-t"/>
          <p:cNvSpPr txBox="1"/>
          <p:nvPr/>
        </p:nvSpPr>
        <p:spPr>
          <a:xfrm>
            <a:off x="4718304" y="288036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ar-DZ" sz="1500" b="1" noProof="0" dirty="0">
                <a:solidFill>
                  <a:schemeClr val="bg1"/>
                </a:solidFill>
              </a:rPr>
              <a:t>ترشيد استهلاك الماء</a:t>
            </a:r>
            <a:endParaRPr lang="ar-DZ" sz="1500" noProof="0" dirty="0"/>
          </a:p>
        </p:txBody>
      </p:sp>
      <p:sp>
        <p:nvSpPr>
          <p:cNvPr id="12" name="a04-ic-c"/>
          <p:cNvSpPr/>
          <p:nvPr/>
        </p:nvSpPr>
        <p:spPr>
          <a:xfrm>
            <a:off x="3044952" y="1874520"/>
            <a:ext cx="914400" cy="91440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ar-DZ" noProof="0" dirty="0"/>
          </a:p>
        </p:txBody>
      </p:sp>
      <p:pic>
        <p:nvPicPr>
          <p:cNvPr id="13" name="a04-ic-i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4408" y="2093976"/>
            <a:ext cx="475488" cy="475488"/>
          </a:xfrm>
          <a:prstGeom prst="rect">
            <a:avLst/>
          </a:prstGeom>
        </p:spPr>
      </p:pic>
      <p:sp>
        <p:nvSpPr>
          <p:cNvPr id="14" name="a04-t"/>
          <p:cNvSpPr txBox="1"/>
          <p:nvPr/>
        </p:nvSpPr>
        <p:spPr>
          <a:xfrm>
            <a:off x="2587752" y="288036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ar-DZ" sz="1500" b="1" noProof="0" dirty="0">
                <a:solidFill>
                  <a:schemeClr val="bg1"/>
                </a:solidFill>
              </a:rPr>
              <a:t>تقليل الهدر والتدوير</a:t>
            </a:r>
            <a:endParaRPr lang="ar-DZ" sz="1500" noProof="0" dirty="0"/>
          </a:p>
        </p:txBody>
      </p:sp>
      <p:sp>
        <p:nvSpPr>
          <p:cNvPr id="15" name="a05-ic-c"/>
          <p:cNvSpPr/>
          <p:nvPr/>
        </p:nvSpPr>
        <p:spPr>
          <a:xfrm>
            <a:off x="914400" y="1874520"/>
            <a:ext cx="914400" cy="9144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ar-DZ" noProof="0" dirty="0"/>
          </a:p>
        </p:txBody>
      </p:sp>
      <p:pic>
        <p:nvPicPr>
          <p:cNvPr id="16" name="a05-ic-i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3856" y="2093976"/>
            <a:ext cx="475488" cy="475488"/>
          </a:xfrm>
          <a:prstGeom prst="rect">
            <a:avLst/>
          </a:prstGeom>
        </p:spPr>
      </p:pic>
      <p:sp>
        <p:nvSpPr>
          <p:cNvPr id="17" name="a05-t"/>
          <p:cNvSpPr txBox="1"/>
          <p:nvPr/>
        </p:nvSpPr>
        <p:spPr>
          <a:xfrm>
            <a:off x="457200" y="288036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ar-DZ" sz="1500" b="1" noProof="0" dirty="0">
                <a:solidFill>
                  <a:schemeClr val="bg1"/>
                </a:solidFill>
              </a:rPr>
              <a:t>نشر الوعي البيئي</a:t>
            </a:r>
            <a:endParaRPr lang="ar-DZ" sz="1500" noProof="0" dirty="0"/>
          </a:p>
        </p:txBody>
      </p:sp>
      <p:sp>
        <p:nvSpPr>
          <p:cNvPr id="18" name="a06-q"/>
          <p:cNvSpPr txBox="1"/>
          <p:nvPr/>
        </p:nvSpPr>
        <p:spPr>
          <a:xfrm>
            <a:off x="457200" y="3611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ar-DZ" sz="2000" b="1" i="1" noProof="0" dirty="0">
                <a:solidFill>
                  <a:schemeClr val="accent3"/>
                </a:solidFill>
              </a:rPr>
              <a:t>حماية الكوكب اليوم استثمارٌ في مستقبل الأجيال القادمة</a:t>
            </a:r>
            <a:endParaRPr lang="ar-DZ" sz="2000" noProof="0" dirty="0"/>
          </a:p>
        </p:txBody>
      </p:sp>
      <p:sp>
        <p:nvSpPr>
          <p:cNvPr id="19" name="a07-thx"/>
          <p:cNvSpPr txBox="1"/>
          <p:nvPr/>
        </p:nvSpPr>
        <p:spPr>
          <a:xfrm>
            <a:off x="457200" y="420624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buNone/>
            </a:pPr>
            <a:r>
              <a:rPr lang="ar-DZ" sz="1600" noProof="0" dirty="0">
                <a:solidFill>
                  <a:schemeClr val="bg1"/>
                </a:solidFill>
              </a:rPr>
              <a:t>شكرًا لحسن انتباهكم</a:t>
            </a:r>
            <a:endParaRPr lang="ar-DZ" sz="1600" noProof="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8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6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14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2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9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28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  <p:bldP spid="14" grpId="0" animBg="1"/>
      <p:bldP spid="15" grpId="0" animBg="1"/>
      <p:bldP spid="17" grpId="0" animBg="1"/>
      <p:bldP spid="18" grpId="0" animBg="1"/>
      <p:bldP spid="19" grpId="0" animBg="1"/>
    </p:bldLst>
  </p:timing>
</p:sld>
</file>

<file path=ppt/theme/theme1.xml><?xml version="1.0" encoding="utf-8"?>
<a:theme xmlns:a="http://schemas.openxmlformats.org/drawingml/2006/main" name="Climate">
  <a:themeElements>
    <a:clrScheme name="Climate">
      <a:dk1>
        <a:srgbClr val="1B2A33"/>
      </a:dk1>
      <a:lt1>
        <a:srgbClr val="FFFFFF"/>
      </a:lt1>
      <a:dk2>
        <a:srgbClr val="0B3C49"/>
      </a:dk2>
      <a:lt2>
        <a:srgbClr val="EEF4F3"/>
      </a:lt2>
      <a:accent1>
        <a:srgbClr val="E4572E"/>
      </a:accent1>
      <a:accent2>
        <a:srgbClr val="2A9D8F"/>
      </a:accent2>
      <a:accent3>
        <a:srgbClr val="F4A259"/>
      </a:accent3>
      <a:accent4>
        <a:srgbClr val="3D7EA6"/>
      </a:accent4>
      <a:accent5>
        <a:srgbClr val="6A994E"/>
      </a:accent5>
      <a:accent6>
        <a:srgbClr val="6C757D"/>
      </a:accent6>
      <a:hlink>
        <a:srgbClr val="3D7EA6"/>
      </a:hlink>
      <a:folHlink>
        <a:srgbClr val="6C757D"/>
      </a:folHlink>
    </a:clrScheme>
    <a:fontScheme name="Climat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705</Words>
  <Application>Microsoft Office PowerPoint</Application>
  <PresentationFormat>On-screen Show (16:9)</PresentationFormat>
  <Paragraphs>117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Arial</vt:lpstr>
      <vt:lpstr>Climate</vt:lpstr>
      <vt:lpstr>PowerPoint Presentation</vt:lpstr>
      <vt:lpstr>ما هو التغيُّر المناخي؟</vt:lpstr>
      <vt:lpstr>ظاهرة الاحتباس الحراري</vt:lpstr>
      <vt:lpstr>الغازات الدفيئة الرئيسية</vt:lpstr>
      <vt:lpstr>أسباب التغيُّر المناخي</vt:lpstr>
      <vt:lpstr>أدلّة ومؤشّرات التغيُّر المناخي</vt:lpstr>
      <vt:lpstr>آثار التغيُّر المناخي</vt:lpstr>
      <vt:lpstr>التغيُّر المناخي في الجزائر</vt:lpstr>
      <vt:lpstr>الحلول والإجراءات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التغيُّر المناخي</dc:title>
  <dc:subject>العلوم الطبيعية — التعليم الثانوي</dc:subject>
  <dc:creator>PptxGenJS</dc:creator>
  <cp:lastModifiedBy>oussama bouzid</cp:lastModifiedBy>
  <cp:revision>2</cp:revision>
  <dcterms:created xsi:type="dcterms:W3CDTF">2026-10-10T09:48:47Z</dcterms:created>
  <dcterms:modified xsi:type="dcterms:W3CDTF">2026-10-10T11:41:00Z</dcterms:modified>
</cp:coreProperties>
</file>